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Pauline Provin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regular.fntdata"/><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Roboto-italic.fntdata"/><Relationship Id="rId6" Type="http://schemas.openxmlformats.org/officeDocument/2006/relationships/notesMaster" Target="notesMasters/notesMaster1.xml"/><Relationship Id="rId18"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2-21T09:29:46.914">
    <p:pos x="6000" y="0"/>
    <p:text>la vidéo était de mauvaise qualité sur ce que tu m'as envoyé. Je pense qu'il faut que tu fasses un petit montage (en utilisant le logiciel ShotCut par exemple) où tu insères la vraie vidéo dans entre les enregistrements de ton talk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Have you ever wondered how bird sing? If you are here today, I suppose that, like me, you have. Let me introduce myself, real quick. I am Irina Delamare and I am </a:t>
            </a:r>
            <a:r>
              <a:rPr lang="fr-FR"/>
              <a:t>fascinated</a:t>
            </a:r>
            <a:r>
              <a:rPr lang="fr-FR"/>
              <a:t> by birds. I was lucky to do a</a:t>
            </a:r>
            <a:r>
              <a:rPr lang="fr-FR">
                <a:solidFill>
                  <a:srgbClr val="000000"/>
                </a:solidFill>
              </a:rPr>
              <a:t> 4 months internship as an undergraduate student with</a:t>
            </a:r>
            <a:r>
              <a:rPr lang="fr-FR"/>
              <a:t> Pauline Provini at the </a:t>
            </a:r>
            <a:r>
              <a:rPr lang="fr-FR"/>
              <a:t>Center for Research and Interdisciplinarity</a:t>
            </a:r>
            <a:r>
              <a:rPr lang="fr-FR">
                <a:solidFill>
                  <a:srgbClr val="000000"/>
                </a:solidFill>
              </a:rPr>
              <a:t>, in Paris</a:t>
            </a:r>
            <a:r>
              <a:rPr lang="fr-FR"/>
              <a:t>, where I pursued a preliminary morphofunctional study of birds vocal system and, more precisely,</a:t>
            </a:r>
            <a:r>
              <a:rPr lang="fr-FR">
                <a:solidFill>
                  <a:srgbClr val="000000"/>
                </a:solidFill>
              </a:rPr>
              <a:t> explored the</a:t>
            </a:r>
            <a:r>
              <a:rPr lang="fr-FR"/>
              <a:t> influence of phylogeny on acoustic parameters! And here on the right of the screen,</a:t>
            </a:r>
            <a:r>
              <a:rPr lang="fr-FR"/>
              <a:t> I present to you Tomi, my pet myna. He is a really nice bird that produces an amazing diversity of sounds. Here, let me show you</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86" name="Google Shape;8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I would like to thanks </a:t>
            </a:r>
            <a:r>
              <a:rPr lang="fr-FR"/>
              <a:t>Pauline Provini, Rachel Olson, and </a:t>
            </a:r>
            <a:r>
              <a:rPr lang="fr-FR"/>
              <a:t>the CRI as well as </a:t>
            </a:r>
            <a:r>
              <a:rPr lang="fr-FR"/>
              <a:t>Charlotte Mangum Student Support Program and SICB. </a:t>
            </a:r>
            <a:endParaRPr strike="sngStrike"/>
          </a:p>
          <a:p>
            <a:pPr indent="0" lvl="0" marL="0" rtl="0" algn="l">
              <a:spcBef>
                <a:spcPts val="0"/>
              </a:spcBef>
              <a:spcAft>
                <a:spcPts val="0"/>
              </a:spcAft>
              <a:buNone/>
            </a:pPr>
            <a:r>
              <a:rPr lang="fr-FR"/>
              <a:t>Thank you for your time, do you have any questions?</a:t>
            </a:r>
            <a:r>
              <a:rPr lang="fr-FR"/>
              <a:t> </a:t>
            </a:r>
            <a:endParaRPr/>
          </a:p>
        </p:txBody>
      </p:sp>
      <p:sp>
        <p:nvSpPr>
          <p:cNvPr id="263" name="Google Shape;263;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eff7b089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aeff7b089f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Have you noticed anything? let me give you a hint. </a:t>
            </a:r>
            <a:endParaRPr/>
          </a:p>
          <a:p>
            <a:pPr indent="0" lvl="0" marL="0" rtl="0" algn="l">
              <a:spcBef>
                <a:spcPts val="0"/>
              </a:spcBef>
              <a:spcAft>
                <a:spcPts val="0"/>
              </a:spcAft>
              <a:buClr>
                <a:schemeClr val="dk1"/>
              </a:buClr>
              <a:buSzPts val="1100"/>
              <a:buFont typeface="Arial"/>
              <a:buNone/>
            </a:pPr>
            <a:r>
              <a:t/>
            </a:r>
            <a:endParaRPr/>
          </a:p>
        </p:txBody>
      </p:sp>
      <p:sp>
        <p:nvSpPr>
          <p:cNvPr id="97" name="Google Shape;97;gaeff7b089f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eff7b089f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aeff7b089f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fr-FR"/>
              <a:t>*</a:t>
            </a:r>
            <a:r>
              <a:rPr lang="fr-FR"/>
              <a:t>We can clearly see a visual difference between low and high pitches. As you might have read on my abstract, I was supposed to quantify the  volume difference in the vocal tract of birds between low and high pitches. Sadly, due to COVID-19 restrictions, I was not able to gather birds and materials for this study. So, I looked at the influence of the phylogeny on acoustic parameters!</a:t>
            </a:r>
            <a:endParaRPr/>
          </a:p>
        </p:txBody>
      </p:sp>
      <p:sp>
        <p:nvSpPr>
          <p:cNvPr id="103" name="Google Shape;103;gaeff7b089f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aeff7b089f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aeff7b089f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I gathered a total of 130 recordings each from different species. From each recordings, I extracted multiple parameters such as the mean, min, max pitch, loudness, and timbre.</a:t>
            </a:r>
            <a:endParaRPr/>
          </a:p>
          <a:p>
            <a:pPr indent="0" lvl="0" marL="0" rtl="0" algn="l">
              <a:spcBef>
                <a:spcPts val="0"/>
              </a:spcBef>
              <a:spcAft>
                <a:spcPts val="0"/>
              </a:spcAft>
              <a:buClr>
                <a:schemeClr val="dk1"/>
              </a:buClr>
              <a:buSzPts val="1100"/>
              <a:buFont typeface="Arial"/>
              <a:buNone/>
            </a:pPr>
            <a:r>
              <a:rPr lang="fr-FR"/>
              <a:t>Here you can see an example of one spectrogram from the recording of Glossy ibis. </a:t>
            </a:r>
            <a:endParaRPr strike="sngStrike">
              <a:solidFill>
                <a:srgbClr val="E06666"/>
              </a:solidFill>
            </a:endParaRPr>
          </a:p>
          <a:p>
            <a:pPr indent="0" lvl="0" marL="0" rtl="0" algn="l">
              <a:spcBef>
                <a:spcPts val="0"/>
              </a:spcBef>
              <a:spcAft>
                <a:spcPts val="0"/>
              </a:spcAft>
              <a:buClr>
                <a:schemeClr val="dk1"/>
              </a:buClr>
              <a:buFont typeface="Arial"/>
              <a:buNone/>
            </a:pPr>
            <a:r>
              <a:rPr lang="fr-FR">
                <a:solidFill>
                  <a:srgbClr val="000000"/>
                </a:solidFill>
              </a:rPr>
              <a:t>Having these data, I wondered what variable could  predict those acoustic parameters. </a:t>
            </a:r>
            <a:endParaRPr>
              <a:solidFill>
                <a:srgbClr val="000000"/>
              </a:solidFill>
            </a:endParaRPr>
          </a:p>
        </p:txBody>
      </p:sp>
      <p:sp>
        <p:nvSpPr>
          <p:cNvPr id="114" name="Google Shape;114;gaeff7b089f_0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d8f536ed2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d8f536ed2_0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fr-FR">
                <a:solidFill>
                  <a:srgbClr val="000000"/>
                </a:solidFill>
              </a:rPr>
              <a:t>So first, I computted a Principal </a:t>
            </a:r>
            <a:r>
              <a:rPr lang="fr-FR">
                <a:solidFill>
                  <a:srgbClr val="000000"/>
                </a:solidFill>
              </a:rPr>
              <a:t>component</a:t>
            </a:r>
            <a:r>
              <a:rPr lang="fr-FR">
                <a:solidFill>
                  <a:srgbClr val="000000"/>
                </a:solidFill>
              </a:rPr>
              <a:t> analysis (PCA) on the sound variables I extracted.  </a:t>
            </a:r>
            <a:r>
              <a:rPr lang="fr-FR">
                <a:solidFill>
                  <a:srgbClr val="000000"/>
                </a:solidFill>
              </a:rPr>
              <a:t>Here, The axes 1 and 2 explain over 90% of the variability.</a:t>
            </a:r>
            <a:endParaRPr>
              <a:solidFill>
                <a:srgbClr val="000000"/>
              </a:solidFill>
            </a:endParaRPr>
          </a:p>
          <a:p>
            <a:pPr indent="0" lvl="0" marL="0" rtl="0" algn="l">
              <a:spcBef>
                <a:spcPts val="0"/>
              </a:spcBef>
              <a:spcAft>
                <a:spcPts val="0"/>
              </a:spcAft>
              <a:buNone/>
            </a:pPr>
            <a:r>
              <a:rPr lang="fr-FR"/>
              <a:t>I grouped the different species by main family.</a:t>
            </a:r>
            <a:endParaRPr/>
          </a:p>
        </p:txBody>
      </p:sp>
      <p:sp>
        <p:nvSpPr>
          <p:cNvPr id="130" name="Google Shape;130;gad8f536ed2_0_8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ffee965d2_1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ffee965d2_1_1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fr-FR">
                <a:solidFill>
                  <a:srgbClr val="000000"/>
                </a:solidFill>
              </a:rPr>
              <a:t>You can see songbirds (in blue), parrots (in orange), hummingbirds (in red) and </a:t>
            </a:r>
            <a:r>
              <a:rPr lang="fr-FR">
                <a:solidFill>
                  <a:srgbClr val="000000"/>
                </a:solidFill>
              </a:rPr>
              <a:t>other birds (in green)</a:t>
            </a:r>
            <a:r>
              <a:rPr lang="fr-FR"/>
              <a:t>. We notice that Songbirds also known as passerines encompass the other birds on the negative side of PC1.</a:t>
            </a:r>
            <a:endParaRPr/>
          </a:p>
          <a:p>
            <a:pPr indent="0" lvl="0" marL="0" rtl="0" algn="l">
              <a:spcBef>
                <a:spcPts val="0"/>
              </a:spcBef>
              <a:spcAft>
                <a:spcPts val="0"/>
              </a:spcAft>
              <a:buClr>
                <a:schemeClr val="dk1"/>
              </a:buClr>
              <a:buSzPts val="1100"/>
              <a:buFont typeface="Arial"/>
              <a:buNone/>
            </a:pPr>
            <a:r>
              <a:rPr lang="fr-FR"/>
              <a:t>How can we explain that?</a:t>
            </a:r>
            <a:endParaRPr/>
          </a:p>
        </p:txBody>
      </p:sp>
      <p:sp>
        <p:nvSpPr>
          <p:cNvPr id="136" name="Google Shape;136;gaffee965d2_1_1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ffee965d2_1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ffee965d2_1_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fr-FR">
                <a:solidFill>
                  <a:srgbClr val="000000"/>
                </a:solidFill>
              </a:rPr>
              <a:t>By adding </a:t>
            </a:r>
            <a:r>
              <a:rPr lang="fr-FR">
                <a:solidFill>
                  <a:srgbClr val="000000"/>
                </a:solidFill>
              </a:rPr>
              <a:t>the projection of the variables </a:t>
            </a:r>
            <a:r>
              <a:rPr lang="fr-FR"/>
              <a:t>we see that the negative side of PC1 correlates with the maximum loudness and the maximum pitch. This mean that all species falling on the negative side of PC1 have higher maximum loudness and pitch.</a:t>
            </a:r>
            <a:endParaRPr/>
          </a:p>
          <a:p>
            <a:pPr indent="0" lvl="0" marL="0" rtl="0" algn="l">
              <a:spcBef>
                <a:spcPts val="0"/>
              </a:spcBef>
              <a:spcAft>
                <a:spcPts val="0"/>
              </a:spcAft>
              <a:buClr>
                <a:schemeClr val="dk1"/>
              </a:buClr>
              <a:buSzPts val="1100"/>
              <a:buFont typeface="Arial"/>
              <a:buNone/>
            </a:pPr>
            <a:r>
              <a:rPr lang="fr-FR"/>
              <a:t>For example. Here, we have … (pas besoin de détailler ce qu’est un house sparrow)</a:t>
            </a:r>
            <a:endParaRPr/>
          </a:p>
          <a:p>
            <a:pPr indent="0" lvl="0" marL="0" rtl="0" algn="l">
              <a:spcBef>
                <a:spcPts val="0"/>
              </a:spcBef>
              <a:spcAft>
                <a:spcPts val="0"/>
              </a:spcAft>
              <a:buClr>
                <a:schemeClr val="dk1"/>
              </a:buClr>
              <a:buSzPts val="1100"/>
              <a:buFont typeface="Arial"/>
              <a:buNone/>
            </a:pPr>
            <a:r>
              <a:rPr lang="fr-FR"/>
              <a:t>So, we can say that Songbirds have higher maximum loudness and pitches. We observe that hummingbirds also have higher maximum loudness and pitch than the rest of birds. Parrots, in Orange, are more scattered but still on the negative side of PC1. They all have higher maximum pitch but their minimum loudness differs. </a:t>
            </a:r>
            <a:endParaRPr/>
          </a:p>
          <a:p>
            <a:pPr indent="0" lvl="0" marL="0" rtl="0" algn="l">
              <a:spcBef>
                <a:spcPts val="0"/>
              </a:spcBef>
              <a:spcAft>
                <a:spcPts val="0"/>
              </a:spcAft>
              <a:buNone/>
            </a:pPr>
            <a:r>
              <a:rPr lang="fr-FR"/>
              <a:t>This preliminary analysis shows that the phylogeny of a bird seems to explain certain sound parameters, such as loudness or pitch.</a:t>
            </a:r>
            <a:endParaRPr/>
          </a:p>
        </p:txBody>
      </p:sp>
      <p:sp>
        <p:nvSpPr>
          <p:cNvPr id="146" name="Google Shape;146;gaffee965d2_1_2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a94d9b382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a94d9b382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fr-FR"/>
              <a:t>To better visualise this, I built a phylogenetic tree of the studied species</a:t>
            </a:r>
            <a:endParaRPr/>
          </a:p>
          <a:p>
            <a:pPr indent="0" lvl="0" marL="0" rtl="0" algn="l">
              <a:spcBef>
                <a:spcPts val="0"/>
              </a:spcBef>
              <a:spcAft>
                <a:spcPts val="0"/>
              </a:spcAft>
              <a:buClr>
                <a:schemeClr val="dk1"/>
              </a:buClr>
              <a:buSzPts val="1100"/>
              <a:buFont typeface="Arial"/>
              <a:buNone/>
            </a:pPr>
            <a:r>
              <a:rPr lang="fr-FR"/>
              <a:t> Let me show you where the 3 groups we were just talking about fall on this tree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174" name="Google Shape;174;gaa94d9b382_0_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1ef1c01d0_0_3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1ef1c01d0_0_3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fr-FR">
                <a:solidFill>
                  <a:srgbClr val="000000"/>
                </a:solidFill>
              </a:rPr>
              <a:t>I mapped</a:t>
            </a:r>
            <a:r>
              <a:rPr lang="fr-FR">
                <a:solidFill>
                  <a:srgbClr val="000000"/>
                </a:solidFill>
              </a:rPr>
              <a:t> the</a:t>
            </a:r>
            <a:r>
              <a:rPr lang="fr-FR"/>
              <a:t> maximum pitch reached in each recordings for each species.</a:t>
            </a:r>
            <a:endParaRPr/>
          </a:p>
          <a:p>
            <a:pPr indent="0" lvl="0" marL="0" rtl="0" algn="l">
              <a:spcBef>
                <a:spcPts val="0"/>
              </a:spcBef>
              <a:spcAft>
                <a:spcPts val="0"/>
              </a:spcAft>
              <a:buClr>
                <a:schemeClr val="dk1"/>
              </a:buClr>
              <a:buSzPts val="1100"/>
              <a:buFont typeface="Arial"/>
              <a:buNone/>
            </a:pPr>
            <a:r>
              <a:t/>
            </a:r>
            <a:endParaRPr strike="sngStrike"/>
          </a:p>
          <a:p>
            <a:pPr indent="0" lvl="0" marL="0" rtl="0" algn="l">
              <a:spcBef>
                <a:spcPts val="0"/>
              </a:spcBef>
              <a:spcAft>
                <a:spcPts val="0"/>
              </a:spcAft>
              <a:buClr>
                <a:schemeClr val="dk1"/>
              </a:buClr>
              <a:buSzPts val="1100"/>
              <a:buFont typeface="Arial"/>
              <a:buNone/>
            </a:pPr>
            <a:r>
              <a:rPr lang="fr-FR"/>
              <a:t>We observe that both parrots and songbirds, two sister groups, have higher maximum pitch than many other bird species. </a:t>
            </a:r>
            <a:endParaRPr/>
          </a:p>
          <a:p>
            <a:pPr indent="0" lvl="0" marL="0" rtl="0" algn="l">
              <a:spcBef>
                <a:spcPts val="0"/>
              </a:spcBef>
              <a:spcAft>
                <a:spcPts val="0"/>
              </a:spcAft>
              <a:buClr>
                <a:schemeClr val="dk1"/>
              </a:buClr>
              <a:buSzPts val="1100"/>
              <a:buFont typeface="Arial"/>
              <a:buNone/>
            </a:pPr>
            <a:r>
              <a:rPr lang="fr-FR"/>
              <a:t>So, there might exist a kinship relationship between the maximum pitch repartition in the bird phylogenetic tree. </a:t>
            </a:r>
            <a:r>
              <a:rPr lang="fr-FR">
                <a:solidFill>
                  <a:srgbClr val="E06666"/>
                </a:solidFill>
              </a:rPr>
              <a:t> </a:t>
            </a:r>
            <a:endParaRPr>
              <a:solidFill>
                <a:srgbClr val="E06666"/>
              </a:solidFill>
            </a:endParaRPr>
          </a:p>
          <a:p>
            <a:pPr indent="0" lvl="0" marL="0" rtl="0" algn="l">
              <a:spcBef>
                <a:spcPts val="0"/>
              </a:spcBef>
              <a:spcAft>
                <a:spcPts val="0"/>
              </a:spcAft>
              <a:buClr>
                <a:schemeClr val="dk1"/>
              </a:buClr>
              <a:buSzPts val="1100"/>
              <a:buFont typeface="Arial"/>
              <a:buNone/>
            </a:pPr>
            <a:r>
              <a:t/>
            </a:r>
            <a:endParaRPr>
              <a:solidFill>
                <a:srgbClr val="000000"/>
              </a:solidFill>
            </a:endParaRPr>
          </a:p>
          <a:p>
            <a:pPr indent="0" lvl="0" marL="0" rtl="0" algn="l">
              <a:spcBef>
                <a:spcPts val="0"/>
              </a:spcBef>
              <a:spcAft>
                <a:spcPts val="0"/>
              </a:spcAft>
              <a:buClr>
                <a:schemeClr val="dk1"/>
              </a:buClr>
              <a:buSzPts val="1100"/>
              <a:buFont typeface="Arial"/>
              <a:buNone/>
            </a:pPr>
            <a:r>
              <a:rPr lang="fr-FR">
                <a:solidFill>
                  <a:srgbClr val="000000"/>
                </a:solidFill>
              </a:rPr>
              <a:t>I need to dig more to check if this relationship is statistically true</a:t>
            </a:r>
            <a:r>
              <a:rPr lang="fr-FR">
                <a:solidFill>
                  <a:srgbClr val="000000"/>
                </a:solidFill>
              </a:rPr>
              <a:t>, but these results are coherent with the fact that we know that birdsong is related to speciation so we expect the sound produced by a given species to be different from the sound produced by another species.</a:t>
            </a:r>
            <a:endParaRPr>
              <a:solidFill>
                <a:srgbClr val="000000"/>
              </a:solidFill>
            </a:endParaRPr>
          </a:p>
          <a:p>
            <a:pPr indent="0" lvl="0" marL="0" rtl="0" algn="l">
              <a:spcBef>
                <a:spcPts val="0"/>
              </a:spcBef>
              <a:spcAft>
                <a:spcPts val="0"/>
              </a:spcAft>
              <a:buClr>
                <a:schemeClr val="dk1"/>
              </a:buClr>
              <a:buSzPts val="1100"/>
              <a:buFont typeface="Arial"/>
              <a:buNone/>
            </a:pPr>
            <a:r>
              <a:t/>
            </a:r>
            <a:endParaRPr>
              <a:solidFill>
                <a:srgbClr val="000000"/>
              </a:solidFill>
            </a:endParaRPr>
          </a:p>
          <a:p>
            <a:pPr indent="0" lvl="0" marL="0" rtl="0" algn="l">
              <a:spcBef>
                <a:spcPts val="0"/>
              </a:spcBef>
              <a:spcAft>
                <a:spcPts val="0"/>
              </a:spcAft>
              <a:buClr>
                <a:schemeClr val="dk1"/>
              </a:buClr>
              <a:buSzPts val="1100"/>
              <a:buFont typeface="Arial"/>
              <a:buNone/>
            </a:pPr>
            <a:r>
              <a:rPr lang="fr-FR">
                <a:solidFill>
                  <a:srgbClr val="000000"/>
                </a:solidFill>
              </a:rPr>
              <a:t>However, it is interesting to note that Hummingbirds also have higher maximum pitch than other species even if they are not closely related to parrots and songbirds.</a:t>
            </a:r>
            <a:endParaRPr>
              <a:solidFill>
                <a:srgbClr val="000000"/>
              </a:solidFill>
            </a:endParaRPr>
          </a:p>
          <a:p>
            <a:pPr indent="0" lvl="0" marL="0" rtl="0" algn="l">
              <a:spcBef>
                <a:spcPts val="0"/>
              </a:spcBef>
              <a:spcAft>
                <a:spcPts val="0"/>
              </a:spcAft>
              <a:buClr>
                <a:schemeClr val="dk1"/>
              </a:buClr>
              <a:buSzPts val="1100"/>
              <a:buFont typeface="Arial"/>
              <a:buNone/>
            </a:pPr>
            <a:r>
              <a:rPr lang="fr-FR">
                <a:solidFill>
                  <a:srgbClr val="000000"/>
                </a:solidFill>
              </a:rPr>
              <a:t>It means that other parameters explain the maximum pitch distribution on the phylogeny tree we </a:t>
            </a:r>
            <a:r>
              <a:rPr lang="fr-FR">
                <a:solidFill>
                  <a:srgbClr val="000000"/>
                </a:solidFill>
              </a:rPr>
              <a:t>plotted</a:t>
            </a:r>
            <a:r>
              <a:rPr lang="fr-FR">
                <a:solidFill>
                  <a:srgbClr val="000000"/>
                </a:solidFill>
              </a:rPr>
              <a:t>.</a:t>
            </a:r>
            <a:endParaRPr>
              <a:solidFill>
                <a:srgbClr val="000000"/>
              </a:solidFill>
            </a:endParaRPr>
          </a:p>
          <a:p>
            <a:pPr indent="0" lvl="0" marL="0" rtl="0" algn="l">
              <a:spcBef>
                <a:spcPts val="0"/>
              </a:spcBef>
              <a:spcAft>
                <a:spcPts val="0"/>
              </a:spcAft>
              <a:buClr>
                <a:schemeClr val="dk1"/>
              </a:buClr>
              <a:buSzPts val="1100"/>
              <a:buFont typeface="Arial"/>
              <a:buNone/>
            </a:pPr>
            <a:r>
              <a:t/>
            </a:r>
            <a:endParaRPr>
              <a:solidFill>
                <a:srgbClr val="000000"/>
              </a:solidFill>
            </a:endParaRPr>
          </a:p>
          <a:p>
            <a:pPr indent="0" lvl="0" marL="0" rtl="0" algn="l">
              <a:spcBef>
                <a:spcPts val="0"/>
              </a:spcBef>
              <a:spcAft>
                <a:spcPts val="0"/>
              </a:spcAft>
              <a:buClr>
                <a:schemeClr val="dk1"/>
              </a:buClr>
              <a:buSzPts val="1100"/>
              <a:buFont typeface="Arial"/>
              <a:buNone/>
            </a:pPr>
            <a:r>
              <a:rPr lang="fr-FR">
                <a:solidFill>
                  <a:srgbClr val="000000"/>
                </a:solidFill>
              </a:rPr>
              <a:t>We know that Hummingbird’s  vocal organ shows convergence with the one of songbirds. </a:t>
            </a:r>
            <a:endParaRPr>
              <a:solidFill>
                <a:srgbClr val="000000"/>
              </a:solidFill>
            </a:endParaRPr>
          </a:p>
          <a:p>
            <a:pPr indent="0" lvl="0" marL="0" rtl="0" algn="l">
              <a:spcBef>
                <a:spcPts val="0"/>
              </a:spcBef>
              <a:spcAft>
                <a:spcPts val="0"/>
              </a:spcAft>
              <a:buClr>
                <a:schemeClr val="dk1"/>
              </a:buClr>
              <a:buSzPts val="1100"/>
              <a:buFont typeface="Arial"/>
              <a:buNone/>
            </a:pPr>
            <a:r>
              <a:rPr lang="fr-FR">
                <a:solidFill>
                  <a:srgbClr val="000000"/>
                </a:solidFill>
              </a:rPr>
              <a:t>So, it might be the morphology of the vocal organs also partly explains higher maximum pitch in birds.</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fr-FR">
                <a:solidFill>
                  <a:srgbClr val="000000"/>
                </a:solidFill>
              </a:rPr>
              <a:t>In general, </a:t>
            </a:r>
            <a:r>
              <a:rPr lang="fr-FR">
                <a:solidFill>
                  <a:srgbClr val="000000"/>
                </a:solidFill>
              </a:rPr>
              <a:t>the story is much more complicated than that. Some passerines have lower maximum pitches than other birds, and other species from clades not related to parrots, hummingbirds or songbirds show high maximum pitches as well. For example sanderlings from GULLS order have higher maximum pitch, but the rest of gulls have lower maximum pitches.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fr-FR">
                <a:solidFill>
                  <a:srgbClr val="000000"/>
                </a:solidFill>
              </a:rPr>
              <a:t>Here, I just presented a small part of the story, but I am looking forward to showing how other parameters (such as habitat, size, or even nocturnality) could influence acoustic parameters.</a:t>
            </a:r>
            <a:endParaRPr>
              <a:solidFill>
                <a:srgbClr val="000000"/>
              </a:solidFill>
            </a:endParaRPr>
          </a:p>
          <a:p>
            <a:pPr indent="0" lvl="0" marL="0" rtl="0" algn="l">
              <a:spcBef>
                <a:spcPts val="0"/>
              </a:spcBef>
              <a:spcAft>
                <a:spcPts val="0"/>
              </a:spcAft>
              <a:buClr>
                <a:schemeClr val="dk1"/>
              </a:buClr>
              <a:buSzPts val="1100"/>
              <a:buFont typeface="Arial"/>
              <a:buNone/>
            </a:pPr>
            <a:r>
              <a:rPr lang="fr-FR">
                <a:solidFill>
                  <a:srgbClr val="000000"/>
                </a:solidFill>
              </a:rPr>
              <a:t>In the future, I plan to study the vocal tract morphology of a diversity of bird species to see if the anatomy can predict the sound a bird can produce.</a:t>
            </a:r>
            <a:endParaRPr/>
          </a:p>
        </p:txBody>
      </p:sp>
      <p:sp>
        <p:nvSpPr>
          <p:cNvPr id="230" name="Google Shape;230;gb1ef1c01d0_0_3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5.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42.png"/><Relationship Id="rId7" Type="http://schemas.openxmlformats.org/officeDocument/2006/relationships/image" Target="../media/image41.png"/><Relationship Id="rId8"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hyperlink" Target="http://drive.google.com/file/d/1-XGOCAA-TfSEx7s9sjUSB6GoEg_meBba/view" TargetMode="External"/><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8.xml.rels><?xml version="1.0" encoding="UTF-8" standalone="yes"?><Relationships xmlns="http://schemas.openxmlformats.org/package/2006/relationships"><Relationship Id="rId20" Type="http://schemas.openxmlformats.org/officeDocument/2006/relationships/image" Target="../media/image31.png"/><Relationship Id="rId11" Type="http://schemas.openxmlformats.org/officeDocument/2006/relationships/image" Target="../media/image36.png"/><Relationship Id="rId22" Type="http://schemas.openxmlformats.org/officeDocument/2006/relationships/image" Target="../media/image37.png"/><Relationship Id="rId10" Type="http://schemas.openxmlformats.org/officeDocument/2006/relationships/image" Target="../media/image26.png"/><Relationship Id="rId21" Type="http://schemas.openxmlformats.org/officeDocument/2006/relationships/image" Target="../media/image34.png"/><Relationship Id="rId13" Type="http://schemas.openxmlformats.org/officeDocument/2006/relationships/image" Target="../media/image28.png"/><Relationship Id="rId12" Type="http://schemas.openxmlformats.org/officeDocument/2006/relationships/image" Target="../media/image21.png"/><Relationship Id="rId23"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14.png"/><Relationship Id="rId9" Type="http://schemas.openxmlformats.org/officeDocument/2006/relationships/image" Target="../media/image20.png"/><Relationship Id="rId15" Type="http://schemas.openxmlformats.org/officeDocument/2006/relationships/image" Target="../media/image29.png"/><Relationship Id="rId14" Type="http://schemas.openxmlformats.org/officeDocument/2006/relationships/image" Target="../media/image27.png"/><Relationship Id="rId17" Type="http://schemas.openxmlformats.org/officeDocument/2006/relationships/image" Target="../media/image24.png"/><Relationship Id="rId16" Type="http://schemas.openxmlformats.org/officeDocument/2006/relationships/image" Target="../media/image25.png"/><Relationship Id="rId5" Type="http://schemas.openxmlformats.org/officeDocument/2006/relationships/image" Target="../media/image15.png"/><Relationship Id="rId19" Type="http://schemas.openxmlformats.org/officeDocument/2006/relationships/image" Target="../media/image47.png"/><Relationship Id="rId6" Type="http://schemas.openxmlformats.org/officeDocument/2006/relationships/image" Target="../media/image16.png"/><Relationship Id="rId18" Type="http://schemas.openxmlformats.org/officeDocument/2006/relationships/image" Target="../media/image17.png"/><Relationship Id="rId7" Type="http://schemas.openxmlformats.org/officeDocument/2006/relationships/image" Target="../media/image19.png"/><Relationship Id="rId8" Type="http://schemas.openxmlformats.org/officeDocument/2006/relationships/image" Target="../media/image22.png"/></Relationships>
</file>

<file path=ppt/slides/_rels/slide9.xml.rels><?xml version="1.0" encoding="UTF-8" standalone="yes"?><Relationships xmlns="http://schemas.openxmlformats.org/package/2006/relationships"><Relationship Id="rId10"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38.png"/><Relationship Id="rId9" Type="http://schemas.openxmlformats.org/officeDocument/2006/relationships/image" Target="../media/image31.png"/><Relationship Id="rId5" Type="http://schemas.openxmlformats.org/officeDocument/2006/relationships/image" Target="../media/image46.png"/><Relationship Id="rId6" Type="http://schemas.openxmlformats.org/officeDocument/2006/relationships/image" Target="../media/image35.png"/><Relationship Id="rId7" Type="http://schemas.openxmlformats.org/officeDocument/2006/relationships/image" Target="../media/image17.png"/><Relationship Id="rId8"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p:nvPr/>
        </p:nvSpPr>
        <p:spPr>
          <a:xfrm>
            <a:off x="0" y="3381840"/>
            <a:ext cx="9144000" cy="1761900"/>
          </a:xfrm>
          <a:prstGeom prst="rect">
            <a:avLst/>
          </a:prstGeom>
          <a:solidFill>
            <a:srgbClr val="82B4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 name="Google Shape;89;p13"/>
          <p:cNvSpPr txBox="1"/>
          <p:nvPr>
            <p:ph type="ctrTitle"/>
          </p:nvPr>
        </p:nvSpPr>
        <p:spPr>
          <a:xfrm>
            <a:off x="1851100" y="3456150"/>
            <a:ext cx="5449800" cy="110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fr-FR">
                <a:solidFill>
                  <a:schemeClr val="lt1"/>
                </a:solidFill>
                <a:latin typeface="Times New Roman"/>
                <a:ea typeface="Times New Roman"/>
                <a:cs typeface="Times New Roman"/>
                <a:sym typeface="Times New Roman"/>
              </a:rPr>
              <a:t>SICB Talk - 6 min</a:t>
            </a:r>
            <a:endParaRPr b="1">
              <a:solidFill>
                <a:schemeClr val="lt1"/>
              </a:solidFill>
              <a:latin typeface="Times New Roman"/>
              <a:ea typeface="Times New Roman"/>
              <a:cs typeface="Times New Roman"/>
              <a:sym typeface="Times New Roman"/>
            </a:endParaRPr>
          </a:p>
        </p:txBody>
      </p:sp>
      <p:sp>
        <p:nvSpPr>
          <p:cNvPr id="90" name="Google Shape;90;p13"/>
          <p:cNvSpPr txBox="1"/>
          <p:nvPr>
            <p:ph idx="1" type="subTitle"/>
          </p:nvPr>
        </p:nvSpPr>
        <p:spPr>
          <a:xfrm>
            <a:off x="737200" y="466106"/>
            <a:ext cx="7677600" cy="933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b="1" lang="fr-FR" sz="2500">
                <a:solidFill>
                  <a:schemeClr val="dk1"/>
                </a:solidFill>
                <a:latin typeface="Times New Roman"/>
                <a:ea typeface="Times New Roman"/>
                <a:cs typeface="Times New Roman"/>
                <a:sym typeface="Times New Roman"/>
              </a:rPr>
              <a:t>MORPHO-FUNCTIONAL STUDY OF BIRDS VOCAL SYSTEM: </a:t>
            </a:r>
            <a:endParaRPr b="1" sz="2500">
              <a:solidFill>
                <a:schemeClr val="dk1"/>
              </a:solidFill>
              <a:latin typeface="Times New Roman"/>
              <a:ea typeface="Times New Roman"/>
              <a:cs typeface="Times New Roman"/>
              <a:sym typeface="Times New Roman"/>
            </a:endParaRPr>
          </a:p>
          <a:p>
            <a:pPr indent="0" lvl="0" marL="0" rtl="0" algn="ctr">
              <a:lnSpc>
                <a:spcPct val="90000"/>
              </a:lnSpc>
              <a:spcBef>
                <a:spcPts val="1000"/>
              </a:spcBef>
              <a:spcAft>
                <a:spcPts val="0"/>
              </a:spcAft>
              <a:buClr>
                <a:schemeClr val="dk1"/>
              </a:buClr>
              <a:buSzPts val="1100"/>
              <a:buNone/>
            </a:pPr>
            <a:r>
              <a:rPr lang="fr-FR" sz="2500">
                <a:solidFill>
                  <a:schemeClr val="dk1"/>
                </a:solidFill>
                <a:latin typeface="Times New Roman"/>
                <a:ea typeface="Times New Roman"/>
                <a:cs typeface="Times New Roman"/>
                <a:sym typeface="Times New Roman"/>
              </a:rPr>
              <a:t>INFLUENCE OF PHYLOGENY </a:t>
            </a:r>
            <a:endParaRPr sz="2500">
              <a:solidFill>
                <a:schemeClr val="dk1"/>
              </a:solidFill>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1100"/>
              <a:buNone/>
            </a:pPr>
            <a:r>
              <a:rPr lang="fr-FR" sz="2500">
                <a:solidFill>
                  <a:schemeClr val="dk1"/>
                </a:solidFill>
                <a:latin typeface="Times New Roman"/>
                <a:ea typeface="Times New Roman"/>
                <a:cs typeface="Times New Roman"/>
                <a:sym typeface="Times New Roman"/>
              </a:rPr>
              <a:t>ON ACOUSTIC PARAMETERS</a:t>
            </a:r>
            <a:endParaRPr sz="2500">
              <a:solidFill>
                <a:schemeClr val="dk1"/>
              </a:solidFill>
              <a:latin typeface="Times New Roman"/>
              <a:ea typeface="Times New Roman"/>
              <a:cs typeface="Times New Roman"/>
              <a:sym typeface="Times New Roman"/>
            </a:endParaRPr>
          </a:p>
        </p:txBody>
      </p:sp>
      <p:pic>
        <p:nvPicPr>
          <p:cNvPr id="91" name="Google Shape;91;p13"/>
          <p:cNvPicPr preferRelativeResize="0"/>
          <p:nvPr/>
        </p:nvPicPr>
        <p:blipFill rotWithShape="1">
          <a:blip r:embed="rId3">
            <a:alphaModFix/>
          </a:blip>
          <a:srcRect b="0" l="0" r="0" t="0"/>
          <a:stretch/>
        </p:blipFill>
        <p:spPr>
          <a:xfrm>
            <a:off x="7731224" y="3409396"/>
            <a:ext cx="1358167" cy="1279912"/>
          </a:xfrm>
          <a:prstGeom prst="rect">
            <a:avLst/>
          </a:prstGeom>
          <a:noFill/>
          <a:ln>
            <a:noFill/>
          </a:ln>
        </p:spPr>
      </p:pic>
      <p:pic>
        <p:nvPicPr>
          <p:cNvPr id="92" name="Google Shape;92;p13"/>
          <p:cNvPicPr preferRelativeResize="0"/>
          <p:nvPr/>
        </p:nvPicPr>
        <p:blipFill rotWithShape="1">
          <a:blip r:embed="rId4">
            <a:alphaModFix/>
          </a:blip>
          <a:srcRect b="24715" l="26638" r="34331" t="0"/>
          <a:stretch/>
        </p:blipFill>
        <p:spPr>
          <a:xfrm flipH="1">
            <a:off x="6917025" y="863300"/>
            <a:ext cx="2414400" cy="2527700"/>
          </a:xfrm>
          <a:prstGeom prst="rect">
            <a:avLst/>
          </a:prstGeom>
          <a:noFill/>
          <a:ln>
            <a:noFill/>
          </a:ln>
        </p:spPr>
      </p:pic>
      <p:sp>
        <p:nvSpPr>
          <p:cNvPr id="93" name="Google Shape;93;p13"/>
          <p:cNvSpPr txBox="1"/>
          <p:nvPr/>
        </p:nvSpPr>
        <p:spPr>
          <a:xfrm>
            <a:off x="2400300" y="2212525"/>
            <a:ext cx="4343400" cy="4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FR">
                <a:solidFill>
                  <a:schemeClr val="dk1"/>
                </a:solidFill>
                <a:latin typeface="Times New Roman"/>
                <a:ea typeface="Times New Roman"/>
                <a:cs typeface="Times New Roman"/>
                <a:sym typeface="Times New Roman"/>
              </a:rPr>
              <a:t>Author : </a:t>
            </a:r>
            <a:r>
              <a:rPr b="1" lang="fr-FR">
                <a:solidFill>
                  <a:schemeClr val="dk1"/>
                </a:solidFill>
                <a:latin typeface="Times New Roman"/>
                <a:ea typeface="Times New Roman"/>
                <a:cs typeface="Times New Roman"/>
                <a:sym typeface="Times New Roman"/>
              </a:rPr>
              <a:t>Irina DELAMARE </a:t>
            </a:r>
            <a:endParaRPr b="1">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fr-FR">
                <a:solidFill>
                  <a:schemeClr val="dk1"/>
                </a:solidFill>
                <a:latin typeface="Times New Roman"/>
                <a:ea typeface="Times New Roman"/>
                <a:cs typeface="Times New Roman"/>
                <a:sym typeface="Times New Roman"/>
              </a:rPr>
              <a:t>Rachel OLSON, and </a:t>
            </a:r>
            <a:r>
              <a:rPr lang="fr-FR">
                <a:solidFill>
                  <a:schemeClr val="dk1"/>
                </a:solidFill>
                <a:latin typeface="Times New Roman"/>
                <a:ea typeface="Times New Roman"/>
                <a:cs typeface="Times New Roman"/>
                <a:sym typeface="Times New Roman"/>
              </a:rPr>
              <a:t>Pauline PROVINI</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fr-FR">
                <a:solidFill>
                  <a:schemeClr val="dk1"/>
                </a:solidFill>
                <a:latin typeface="Times New Roman"/>
                <a:ea typeface="Times New Roman"/>
                <a:cs typeface="Times New Roman"/>
                <a:sym typeface="Times New Roman"/>
              </a:rPr>
              <a:t>at </a:t>
            </a:r>
            <a:r>
              <a:rPr b="1" lang="fr-FR">
                <a:solidFill>
                  <a:schemeClr val="dk1"/>
                </a:solidFill>
                <a:latin typeface="Times New Roman"/>
                <a:ea typeface="Times New Roman"/>
                <a:cs typeface="Times New Roman"/>
                <a:sym typeface="Times New Roman"/>
              </a:rPr>
              <a:t>Center for Research and Interdisciplinarity</a:t>
            </a:r>
            <a:endParaRPr b="1">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fr-FR">
                <a:solidFill>
                  <a:schemeClr val="dk1"/>
                </a:solidFill>
                <a:latin typeface="Times New Roman"/>
                <a:ea typeface="Times New Roman"/>
                <a:cs typeface="Times New Roman"/>
                <a:sym typeface="Times New Roman"/>
              </a:rPr>
              <a:t>(</a:t>
            </a:r>
            <a:r>
              <a:rPr lang="fr-FR">
                <a:solidFill>
                  <a:schemeClr val="dk1"/>
                </a:solidFill>
                <a:latin typeface="Times New Roman"/>
                <a:ea typeface="Times New Roman"/>
                <a:cs typeface="Times New Roman"/>
                <a:sym typeface="Times New Roman"/>
              </a:rPr>
              <a:t>CRI</a:t>
            </a:r>
            <a:r>
              <a:rPr lang="fr-FR">
                <a:solidFill>
                  <a:schemeClr val="dk1"/>
                </a:solidFill>
                <a:latin typeface="Times New Roman"/>
                <a:ea typeface="Times New Roman"/>
                <a:cs typeface="Times New Roman"/>
                <a:sym typeface="Times New Roman"/>
              </a:rPr>
              <a:t> PARIS</a:t>
            </a:r>
            <a:r>
              <a:rPr lang="fr-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2"/>
          <p:cNvSpPr/>
          <p:nvPr/>
        </p:nvSpPr>
        <p:spPr>
          <a:xfrm>
            <a:off x="0" y="-20538"/>
            <a:ext cx="9144000" cy="5163900"/>
          </a:xfrm>
          <a:prstGeom prst="rect">
            <a:avLst/>
          </a:prstGeom>
          <a:solidFill>
            <a:srgbClr val="00A26D"/>
          </a:solid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fr-FR" sz="1200">
                <a:solidFill>
                  <a:schemeClr val="dk1"/>
                </a:solidFill>
                <a:latin typeface="Calibri"/>
                <a:ea typeface="Calibri"/>
                <a:cs typeface="Calibri"/>
                <a:sym typeface="Calibri"/>
              </a:rPr>
              <a:t>Charlotte Mangum Student Support Program</a:t>
            </a:r>
            <a:endParaRPr sz="8000">
              <a:solidFill>
                <a:schemeClr val="lt1"/>
              </a:solidFill>
              <a:latin typeface="Calibri"/>
              <a:ea typeface="Calibri"/>
              <a:cs typeface="Calibri"/>
              <a:sym typeface="Calibri"/>
            </a:endParaRPr>
          </a:p>
        </p:txBody>
      </p:sp>
      <p:grpSp>
        <p:nvGrpSpPr>
          <p:cNvPr id="266" name="Google Shape;266;p22"/>
          <p:cNvGrpSpPr/>
          <p:nvPr/>
        </p:nvGrpSpPr>
        <p:grpSpPr>
          <a:xfrm>
            <a:off x="4131750" y="754050"/>
            <a:ext cx="2709300" cy="2953350"/>
            <a:chOff x="2862050" y="-190683"/>
            <a:chExt cx="2709300" cy="3937800"/>
          </a:xfrm>
        </p:grpSpPr>
        <p:pic>
          <p:nvPicPr>
            <p:cNvPr id="267" name="Google Shape;267;p22"/>
            <p:cNvPicPr preferRelativeResize="0"/>
            <p:nvPr/>
          </p:nvPicPr>
          <p:blipFill>
            <a:blip r:embed="rId3">
              <a:alphaModFix/>
            </a:blip>
            <a:stretch>
              <a:fillRect/>
            </a:stretch>
          </p:blipFill>
          <p:spPr>
            <a:xfrm>
              <a:off x="3435897" y="855083"/>
              <a:ext cx="1501653" cy="2030807"/>
            </a:xfrm>
            <a:prstGeom prst="rect">
              <a:avLst/>
            </a:prstGeom>
            <a:noFill/>
            <a:ln cap="flat" cmpd="sng" w="9525">
              <a:solidFill>
                <a:srgbClr val="00A26D"/>
              </a:solidFill>
              <a:prstDash val="solid"/>
              <a:round/>
              <a:headEnd len="sm" w="sm" type="none"/>
              <a:tailEnd len="sm" w="sm" type="none"/>
            </a:ln>
          </p:spPr>
        </p:pic>
        <p:sp>
          <p:nvSpPr>
            <p:cNvPr id="268" name="Google Shape;268;p22"/>
            <p:cNvSpPr/>
            <p:nvPr/>
          </p:nvSpPr>
          <p:spPr>
            <a:xfrm>
              <a:off x="2862050" y="-190683"/>
              <a:ext cx="2709300" cy="3937800"/>
            </a:xfrm>
            <a:prstGeom prst="donut">
              <a:avLst>
                <a:gd fmla="val 28730" name="adj"/>
              </a:avLst>
            </a:prstGeom>
            <a:solidFill>
              <a:srgbClr val="00A26D"/>
            </a:solidFill>
            <a:ln cap="flat" cmpd="sng" w="9525">
              <a:solidFill>
                <a:srgbClr val="00A2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p22"/>
          <p:cNvGrpSpPr/>
          <p:nvPr/>
        </p:nvGrpSpPr>
        <p:grpSpPr>
          <a:xfrm>
            <a:off x="2150550" y="754050"/>
            <a:ext cx="2709300" cy="2953500"/>
            <a:chOff x="1910975" y="2430050"/>
            <a:chExt cx="2709300" cy="2953500"/>
          </a:xfrm>
        </p:grpSpPr>
        <p:pic>
          <p:nvPicPr>
            <p:cNvPr id="270" name="Google Shape;270;p22"/>
            <p:cNvPicPr preferRelativeResize="0"/>
            <p:nvPr/>
          </p:nvPicPr>
          <p:blipFill>
            <a:blip r:embed="rId4">
              <a:alphaModFix/>
            </a:blip>
            <a:stretch>
              <a:fillRect/>
            </a:stretch>
          </p:blipFill>
          <p:spPr>
            <a:xfrm>
              <a:off x="2620575" y="3144274"/>
              <a:ext cx="1213825" cy="1618050"/>
            </a:xfrm>
            <a:prstGeom prst="rect">
              <a:avLst/>
            </a:prstGeom>
            <a:noFill/>
            <a:ln cap="flat" cmpd="sng" w="9525">
              <a:solidFill>
                <a:srgbClr val="00A26D"/>
              </a:solidFill>
              <a:prstDash val="solid"/>
              <a:round/>
              <a:headEnd len="sm" w="sm" type="none"/>
              <a:tailEnd len="sm" w="sm" type="none"/>
            </a:ln>
          </p:spPr>
        </p:pic>
        <p:sp>
          <p:nvSpPr>
            <p:cNvPr id="271" name="Google Shape;271;p22"/>
            <p:cNvSpPr/>
            <p:nvPr/>
          </p:nvSpPr>
          <p:spPr>
            <a:xfrm>
              <a:off x="1910975" y="2430050"/>
              <a:ext cx="2709300" cy="2953500"/>
            </a:xfrm>
            <a:prstGeom prst="donut">
              <a:avLst>
                <a:gd fmla="val 28730" name="adj"/>
              </a:avLst>
            </a:prstGeom>
            <a:solidFill>
              <a:srgbClr val="00A26D"/>
            </a:solidFill>
            <a:ln cap="flat" cmpd="sng" w="9525">
              <a:solidFill>
                <a:srgbClr val="00A2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2" name="Google Shape;272;p22"/>
          <p:cNvPicPr preferRelativeResize="0"/>
          <p:nvPr/>
        </p:nvPicPr>
        <p:blipFill rotWithShape="1">
          <a:blip r:embed="rId5">
            <a:alphaModFix/>
          </a:blip>
          <a:srcRect b="0" l="0" r="0" t="0"/>
          <a:stretch/>
        </p:blipFill>
        <p:spPr>
          <a:xfrm>
            <a:off x="3987774" y="1699251"/>
            <a:ext cx="1067600" cy="1006075"/>
          </a:xfrm>
          <a:prstGeom prst="rect">
            <a:avLst/>
          </a:prstGeom>
          <a:noFill/>
          <a:ln>
            <a:noFill/>
          </a:ln>
        </p:spPr>
      </p:pic>
      <p:pic>
        <p:nvPicPr>
          <p:cNvPr id="273" name="Google Shape;273;p22"/>
          <p:cNvPicPr preferRelativeResize="0"/>
          <p:nvPr/>
        </p:nvPicPr>
        <p:blipFill rotWithShape="1">
          <a:blip r:embed="rId6">
            <a:alphaModFix/>
          </a:blip>
          <a:srcRect b="0" l="0" r="0" t="0"/>
          <a:stretch/>
        </p:blipFill>
        <p:spPr>
          <a:xfrm>
            <a:off x="-1783948" y="-819285"/>
            <a:ext cx="4374484" cy="5369241"/>
          </a:xfrm>
          <a:prstGeom prst="rect">
            <a:avLst/>
          </a:prstGeom>
          <a:noFill/>
          <a:ln>
            <a:noFill/>
          </a:ln>
        </p:spPr>
      </p:pic>
      <p:sp>
        <p:nvSpPr>
          <p:cNvPr id="274" name="Google Shape;274;p22"/>
          <p:cNvSpPr txBox="1"/>
          <p:nvPr>
            <p:ph type="ctrTitle"/>
          </p:nvPr>
        </p:nvSpPr>
        <p:spPr>
          <a:xfrm>
            <a:off x="2505248" y="280063"/>
            <a:ext cx="4312800" cy="48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Roboto"/>
              <a:buNone/>
            </a:pPr>
            <a:r>
              <a:rPr b="1" lang="fr-FR" sz="6000">
                <a:solidFill>
                  <a:schemeClr val="lt1"/>
                </a:solidFill>
                <a:latin typeface="Roboto"/>
                <a:ea typeface="Roboto"/>
                <a:cs typeface="Roboto"/>
                <a:sym typeface="Roboto"/>
              </a:rPr>
              <a:t>A</a:t>
            </a:r>
            <a:r>
              <a:rPr lang="fr-FR" sz="3600">
                <a:solidFill>
                  <a:schemeClr val="lt1"/>
                </a:solidFill>
                <a:latin typeface="Roboto"/>
                <a:ea typeface="Roboto"/>
                <a:cs typeface="Roboto"/>
                <a:sym typeface="Roboto"/>
              </a:rPr>
              <a:t>cknowledgments</a:t>
            </a:r>
            <a:endParaRPr sz="3600">
              <a:solidFill>
                <a:schemeClr val="lt1"/>
              </a:solidFill>
              <a:latin typeface="Roboto"/>
              <a:ea typeface="Roboto"/>
              <a:cs typeface="Roboto"/>
              <a:sym typeface="Roboto"/>
            </a:endParaRPr>
          </a:p>
        </p:txBody>
      </p:sp>
      <p:sp>
        <p:nvSpPr>
          <p:cNvPr id="275" name="Google Shape;275;p22"/>
          <p:cNvSpPr txBox="1"/>
          <p:nvPr/>
        </p:nvSpPr>
        <p:spPr>
          <a:xfrm>
            <a:off x="107504" y="875347"/>
            <a:ext cx="2232300" cy="338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28700">
                <a:solidFill>
                  <a:schemeClr val="lt1"/>
                </a:solidFill>
                <a:latin typeface="Roboto"/>
                <a:ea typeface="Roboto"/>
                <a:cs typeface="Roboto"/>
                <a:sym typeface="Roboto"/>
              </a:rPr>
              <a:t>T</a:t>
            </a:r>
            <a:endParaRPr sz="9600">
              <a:solidFill>
                <a:schemeClr val="lt1"/>
              </a:solidFill>
              <a:latin typeface="Roboto"/>
              <a:ea typeface="Roboto"/>
              <a:cs typeface="Roboto"/>
              <a:sym typeface="Roboto"/>
            </a:endParaRPr>
          </a:p>
        </p:txBody>
      </p:sp>
      <p:sp>
        <p:nvSpPr>
          <p:cNvPr id="276" name="Google Shape;276;p22"/>
          <p:cNvSpPr txBox="1"/>
          <p:nvPr>
            <p:ph type="ctrTitle"/>
          </p:nvPr>
        </p:nvSpPr>
        <p:spPr>
          <a:xfrm>
            <a:off x="1433725" y="4000325"/>
            <a:ext cx="4922100" cy="48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Roboto"/>
              <a:buNone/>
            </a:pPr>
            <a:r>
              <a:rPr lang="fr-FR" sz="3600">
                <a:solidFill>
                  <a:schemeClr val="lt1"/>
                </a:solidFill>
                <a:latin typeface="Roboto"/>
                <a:ea typeface="Roboto"/>
                <a:cs typeface="Roboto"/>
                <a:sym typeface="Roboto"/>
              </a:rPr>
              <a:t>hank you for listening !</a:t>
            </a:r>
            <a:endParaRPr sz="3600">
              <a:solidFill>
                <a:schemeClr val="lt1"/>
              </a:solidFill>
              <a:latin typeface="Roboto"/>
              <a:ea typeface="Roboto"/>
              <a:cs typeface="Roboto"/>
              <a:sym typeface="Roboto"/>
            </a:endParaRPr>
          </a:p>
        </p:txBody>
      </p:sp>
      <p:pic>
        <p:nvPicPr>
          <p:cNvPr id="277" name="Google Shape;277;p22"/>
          <p:cNvPicPr preferRelativeResize="0"/>
          <p:nvPr/>
        </p:nvPicPr>
        <p:blipFill rotWithShape="1">
          <a:blip r:embed="rId7">
            <a:alphaModFix/>
          </a:blip>
          <a:srcRect b="9156" l="17607" r="0" t="0"/>
          <a:stretch/>
        </p:blipFill>
        <p:spPr>
          <a:xfrm>
            <a:off x="624975" y="-619075"/>
            <a:ext cx="1791025" cy="2459750"/>
          </a:xfrm>
          <a:prstGeom prst="rect">
            <a:avLst/>
          </a:prstGeom>
          <a:noFill/>
          <a:ln>
            <a:noFill/>
          </a:ln>
        </p:spPr>
      </p:pic>
      <p:pic>
        <p:nvPicPr>
          <p:cNvPr id="278" name="Google Shape;278;p22"/>
          <p:cNvPicPr preferRelativeResize="0"/>
          <p:nvPr/>
        </p:nvPicPr>
        <p:blipFill>
          <a:blip r:embed="rId8">
            <a:alphaModFix/>
          </a:blip>
          <a:stretch>
            <a:fillRect/>
          </a:stretch>
        </p:blipFill>
        <p:spPr>
          <a:xfrm>
            <a:off x="6669259" y="-173533"/>
            <a:ext cx="2485436" cy="3312000"/>
          </a:xfrm>
          <a:prstGeom prst="rect">
            <a:avLst/>
          </a:prstGeom>
          <a:noFill/>
          <a:ln>
            <a:noFill/>
          </a:ln>
        </p:spPr>
      </p:pic>
      <p:sp>
        <p:nvSpPr>
          <p:cNvPr id="279" name="Google Shape;279;p22"/>
          <p:cNvSpPr txBox="1"/>
          <p:nvPr/>
        </p:nvSpPr>
        <p:spPr>
          <a:xfrm>
            <a:off x="2891400" y="3028900"/>
            <a:ext cx="5190000" cy="5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fr-FR" sz="1600">
                <a:solidFill>
                  <a:srgbClr val="FFFFFF"/>
                </a:solidFill>
                <a:latin typeface="Calibri"/>
                <a:ea typeface="Calibri"/>
                <a:cs typeface="Calibri"/>
                <a:sym typeface="Calibri"/>
              </a:rPr>
              <a:t>Charlotte Mangum Student Support Program and SICB</a:t>
            </a:r>
            <a:endParaRPr sz="180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8" name="Shape 98"/>
        <p:cNvGrpSpPr/>
        <p:nvPr/>
      </p:nvGrpSpPr>
      <p:grpSpPr>
        <a:xfrm>
          <a:off x="0" y="0"/>
          <a:ext cx="0" cy="0"/>
          <a:chOff x="0" y="0"/>
          <a:chExt cx="0" cy="0"/>
        </a:xfrm>
      </p:grpSpPr>
      <p:pic>
        <p:nvPicPr>
          <p:cNvPr id="99" name="Google Shape;99;p14" title="PXL_20200904_140924424.mp4">
            <a:hlinkClick r:id="rId4"/>
          </p:cNvPr>
          <p:cNvPicPr preferRelativeResize="0"/>
          <p:nvPr/>
        </p:nvPicPr>
        <p:blipFill>
          <a:blip r:embed="rId5">
            <a:alphaModFix/>
          </a:blip>
          <a:stretch>
            <a:fillRect/>
          </a:stretch>
        </p:blipFill>
        <p:spPr>
          <a:xfrm>
            <a:off x="1355788" y="0"/>
            <a:ext cx="6432425" cy="482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5"/>
          <p:cNvPicPr preferRelativeResize="0"/>
          <p:nvPr/>
        </p:nvPicPr>
        <p:blipFill>
          <a:blip r:embed="rId3">
            <a:alphaModFix/>
          </a:blip>
          <a:stretch>
            <a:fillRect/>
          </a:stretch>
        </p:blipFill>
        <p:spPr>
          <a:xfrm>
            <a:off x="0" y="1777698"/>
            <a:ext cx="2960760" cy="3365803"/>
          </a:xfrm>
          <a:prstGeom prst="rect">
            <a:avLst/>
          </a:prstGeom>
          <a:noFill/>
          <a:ln>
            <a:noFill/>
          </a:ln>
        </p:spPr>
      </p:pic>
      <p:pic>
        <p:nvPicPr>
          <p:cNvPr id="106" name="Google Shape;106;p15"/>
          <p:cNvPicPr preferRelativeResize="0"/>
          <p:nvPr/>
        </p:nvPicPr>
        <p:blipFill>
          <a:blip r:embed="rId4">
            <a:alphaModFix/>
          </a:blip>
          <a:stretch>
            <a:fillRect/>
          </a:stretch>
        </p:blipFill>
        <p:spPr>
          <a:xfrm>
            <a:off x="6685475" y="1986464"/>
            <a:ext cx="2489624" cy="3157035"/>
          </a:xfrm>
          <a:prstGeom prst="rect">
            <a:avLst/>
          </a:prstGeom>
          <a:noFill/>
          <a:ln>
            <a:noFill/>
          </a:ln>
        </p:spPr>
      </p:pic>
      <p:sp>
        <p:nvSpPr>
          <p:cNvPr id="107" name="Google Shape;107;p15"/>
          <p:cNvSpPr txBox="1"/>
          <p:nvPr/>
        </p:nvSpPr>
        <p:spPr>
          <a:xfrm>
            <a:off x="302948" y="1569175"/>
            <a:ext cx="27942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sz="3300">
                <a:latin typeface="Calibri"/>
                <a:ea typeface="Calibri"/>
                <a:cs typeface="Calibri"/>
                <a:sym typeface="Calibri"/>
              </a:rPr>
              <a:t>LOW PITCH</a:t>
            </a:r>
            <a:endParaRPr b="1" sz="3300">
              <a:latin typeface="Calibri"/>
              <a:ea typeface="Calibri"/>
              <a:cs typeface="Calibri"/>
              <a:sym typeface="Calibri"/>
            </a:endParaRPr>
          </a:p>
        </p:txBody>
      </p:sp>
      <p:sp>
        <p:nvSpPr>
          <p:cNvPr id="108" name="Google Shape;108;p15"/>
          <p:cNvSpPr txBox="1"/>
          <p:nvPr/>
        </p:nvSpPr>
        <p:spPr>
          <a:xfrm>
            <a:off x="6991588" y="1635625"/>
            <a:ext cx="25707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sz="3300">
                <a:latin typeface="Calibri"/>
                <a:ea typeface="Calibri"/>
                <a:cs typeface="Calibri"/>
                <a:sym typeface="Calibri"/>
              </a:rPr>
              <a:t>HIGH</a:t>
            </a:r>
            <a:r>
              <a:rPr b="1" lang="fr-FR" sz="3300">
                <a:latin typeface="Calibri"/>
                <a:ea typeface="Calibri"/>
                <a:cs typeface="Calibri"/>
                <a:sym typeface="Calibri"/>
              </a:rPr>
              <a:t> PITCH</a:t>
            </a:r>
            <a:endParaRPr b="1" sz="3300">
              <a:latin typeface="Calibri"/>
              <a:ea typeface="Calibri"/>
              <a:cs typeface="Calibri"/>
              <a:sym typeface="Calibri"/>
            </a:endParaRPr>
          </a:p>
        </p:txBody>
      </p:sp>
      <p:sp>
        <p:nvSpPr>
          <p:cNvPr id="109" name="Google Shape;109;p15"/>
          <p:cNvSpPr/>
          <p:nvPr/>
        </p:nvSpPr>
        <p:spPr>
          <a:xfrm rot="1964114">
            <a:off x="2321310" y="3393502"/>
            <a:ext cx="863788" cy="429025"/>
          </a:xfrm>
          <a:prstGeom prst="lef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rot="8588782">
            <a:off x="6363225" y="4018758"/>
            <a:ext cx="845820" cy="438420"/>
          </a:xfrm>
          <a:prstGeom prst="lef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grpSp>
        <p:nvGrpSpPr>
          <p:cNvPr id="116" name="Google Shape;116;p16"/>
          <p:cNvGrpSpPr/>
          <p:nvPr/>
        </p:nvGrpSpPr>
        <p:grpSpPr>
          <a:xfrm>
            <a:off x="2002334" y="1258225"/>
            <a:ext cx="1436716" cy="787386"/>
            <a:chOff x="1992609" y="-1385033"/>
            <a:chExt cx="1436716" cy="1049848"/>
          </a:xfrm>
        </p:grpSpPr>
        <p:sp>
          <p:nvSpPr>
            <p:cNvPr id="117" name="Google Shape;117;p16"/>
            <p:cNvSpPr txBox="1"/>
            <p:nvPr/>
          </p:nvSpPr>
          <p:spPr>
            <a:xfrm>
              <a:off x="2475925" y="-1385033"/>
              <a:ext cx="953400" cy="822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fr-FR" sz="1800">
                  <a:latin typeface="Calibri"/>
                  <a:ea typeface="Calibri"/>
                  <a:cs typeface="Calibri"/>
                  <a:sym typeface="Calibri"/>
                </a:rPr>
                <a:t>Mean </a:t>
              </a:r>
              <a:endParaRPr b="1" sz="1800">
                <a:latin typeface="Calibri"/>
                <a:ea typeface="Calibri"/>
                <a:cs typeface="Calibri"/>
                <a:sym typeface="Calibri"/>
              </a:endParaRPr>
            </a:p>
            <a:p>
              <a:pPr indent="0" lvl="0" marL="0" rtl="0" algn="just">
                <a:spcBef>
                  <a:spcPts val="0"/>
                </a:spcBef>
                <a:spcAft>
                  <a:spcPts val="0"/>
                </a:spcAft>
                <a:buNone/>
              </a:pPr>
              <a:r>
                <a:rPr b="1" lang="fr-FR" sz="1800">
                  <a:latin typeface="Calibri"/>
                  <a:ea typeface="Calibri"/>
                  <a:cs typeface="Calibri"/>
                  <a:sym typeface="Calibri"/>
                </a:rPr>
                <a:t>Min</a:t>
              </a:r>
              <a:endParaRPr b="1" sz="1800">
                <a:latin typeface="Calibri"/>
                <a:ea typeface="Calibri"/>
                <a:cs typeface="Calibri"/>
                <a:sym typeface="Calibri"/>
              </a:endParaRPr>
            </a:p>
            <a:p>
              <a:pPr indent="0" lvl="0" marL="0" rtl="0" algn="just">
                <a:spcBef>
                  <a:spcPts val="0"/>
                </a:spcBef>
                <a:spcAft>
                  <a:spcPts val="0"/>
                </a:spcAft>
                <a:buNone/>
              </a:pPr>
              <a:r>
                <a:rPr b="1" lang="fr-FR" sz="1800">
                  <a:latin typeface="Calibri"/>
                  <a:ea typeface="Calibri"/>
                  <a:cs typeface="Calibri"/>
                  <a:sym typeface="Calibri"/>
                </a:rPr>
                <a:t>Max </a:t>
              </a:r>
              <a:endParaRPr b="1" sz="1800">
                <a:latin typeface="Calibri"/>
                <a:ea typeface="Calibri"/>
                <a:cs typeface="Calibri"/>
                <a:sym typeface="Calibri"/>
              </a:endParaRPr>
            </a:p>
          </p:txBody>
        </p:sp>
        <p:sp>
          <p:nvSpPr>
            <p:cNvPr id="118" name="Google Shape;118;p16"/>
            <p:cNvSpPr/>
            <p:nvPr/>
          </p:nvSpPr>
          <p:spPr>
            <a:xfrm rot="-5400000">
              <a:off x="1876509" y="-867986"/>
              <a:ext cx="648900" cy="416700"/>
            </a:xfrm>
            <a:prstGeom prst="downArrow">
              <a:avLst>
                <a:gd fmla="val 50000" name="adj1"/>
                <a:gd fmla="val 50000" name="adj2"/>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sp>
        <p:nvSpPr>
          <p:cNvPr id="119" name="Google Shape;119;p16"/>
          <p:cNvSpPr/>
          <p:nvPr/>
        </p:nvSpPr>
        <p:spPr>
          <a:xfrm>
            <a:off x="2521950" y="1273425"/>
            <a:ext cx="917100" cy="957000"/>
          </a:xfrm>
          <a:prstGeom prst="rect">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16"/>
          <p:cNvPicPr preferRelativeResize="0"/>
          <p:nvPr/>
        </p:nvPicPr>
        <p:blipFill rotWithShape="1">
          <a:blip r:embed="rId3">
            <a:alphaModFix/>
          </a:blip>
          <a:srcRect b="2619" l="26040" r="0" t="0"/>
          <a:stretch/>
        </p:blipFill>
        <p:spPr>
          <a:xfrm>
            <a:off x="3438998" y="270025"/>
            <a:ext cx="3732400" cy="2746025"/>
          </a:xfrm>
          <a:prstGeom prst="rect">
            <a:avLst/>
          </a:prstGeom>
          <a:noFill/>
          <a:ln>
            <a:noFill/>
          </a:ln>
        </p:spPr>
      </p:pic>
      <p:sp>
        <p:nvSpPr>
          <p:cNvPr id="121" name="Google Shape;121;p16"/>
          <p:cNvSpPr txBox="1"/>
          <p:nvPr/>
        </p:nvSpPr>
        <p:spPr>
          <a:xfrm>
            <a:off x="76200" y="1558931"/>
            <a:ext cx="29772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sz="2100">
                <a:latin typeface="Calibri"/>
                <a:ea typeface="Calibri"/>
                <a:cs typeface="Calibri"/>
                <a:sym typeface="Calibri"/>
              </a:rPr>
              <a:t>130 Recordings</a:t>
            </a:r>
            <a:endParaRPr b="1" sz="2100">
              <a:latin typeface="Calibri"/>
              <a:ea typeface="Calibri"/>
              <a:cs typeface="Calibri"/>
              <a:sym typeface="Calibri"/>
            </a:endParaRPr>
          </a:p>
        </p:txBody>
      </p:sp>
      <p:grpSp>
        <p:nvGrpSpPr>
          <p:cNvPr id="122" name="Google Shape;122;p16"/>
          <p:cNvGrpSpPr/>
          <p:nvPr/>
        </p:nvGrpSpPr>
        <p:grpSpPr>
          <a:xfrm>
            <a:off x="628500" y="3187363"/>
            <a:ext cx="8608550" cy="1590700"/>
            <a:chOff x="628500" y="-423783"/>
            <a:chExt cx="8608550" cy="2120934"/>
          </a:xfrm>
        </p:grpSpPr>
        <p:grpSp>
          <p:nvGrpSpPr>
            <p:cNvPr id="123" name="Google Shape;123;p16"/>
            <p:cNvGrpSpPr/>
            <p:nvPr/>
          </p:nvGrpSpPr>
          <p:grpSpPr>
            <a:xfrm>
              <a:off x="628500" y="-291833"/>
              <a:ext cx="6548748" cy="1761867"/>
              <a:chOff x="628500" y="-291833"/>
              <a:chExt cx="6548748" cy="1761867"/>
            </a:xfrm>
          </p:grpSpPr>
          <p:pic>
            <p:nvPicPr>
              <p:cNvPr id="124" name="Google Shape;124;p16"/>
              <p:cNvPicPr preferRelativeResize="0"/>
              <p:nvPr/>
            </p:nvPicPr>
            <p:blipFill rotWithShape="1">
              <a:blip r:embed="rId4">
                <a:alphaModFix/>
              </a:blip>
              <a:srcRect b="0" l="7216" r="41786" t="50000"/>
              <a:stretch/>
            </p:blipFill>
            <p:spPr>
              <a:xfrm>
                <a:off x="628500" y="228600"/>
                <a:ext cx="6548748" cy="1241434"/>
              </a:xfrm>
              <a:prstGeom prst="rect">
                <a:avLst/>
              </a:prstGeom>
              <a:noFill/>
              <a:ln>
                <a:noFill/>
              </a:ln>
            </p:spPr>
          </p:pic>
          <p:sp>
            <p:nvSpPr>
              <p:cNvPr id="125" name="Google Shape;125;p16"/>
              <p:cNvSpPr txBox="1"/>
              <p:nvPr/>
            </p:nvSpPr>
            <p:spPr>
              <a:xfrm>
                <a:off x="2795365" y="-291833"/>
                <a:ext cx="35313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FR" u="sng"/>
                  <a:t>S</a:t>
                </a:r>
                <a:r>
                  <a:rPr lang="fr-FR" u="sng"/>
                  <a:t>pectrogram of </a:t>
                </a:r>
                <a:r>
                  <a:rPr i="1" lang="fr-FR" u="sng"/>
                  <a:t>Plegadis falcinellus</a:t>
                </a:r>
                <a:endParaRPr i="1" u="sng"/>
              </a:p>
            </p:txBody>
          </p:sp>
        </p:grpSp>
        <p:pic>
          <p:nvPicPr>
            <p:cNvPr id="126" name="Google Shape;126;p16"/>
            <p:cNvPicPr preferRelativeResize="0"/>
            <p:nvPr/>
          </p:nvPicPr>
          <p:blipFill>
            <a:blip r:embed="rId5">
              <a:alphaModFix/>
            </a:blip>
            <a:stretch>
              <a:fillRect/>
            </a:stretch>
          </p:blipFill>
          <p:spPr>
            <a:xfrm flipH="1">
              <a:off x="6880425" y="-423783"/>
              <a:ext cx="2356625" cy="2120934"/>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17"/>
          <p:cNvPicPr preferRelativeResize="0"/>
          <p:nvPr/>
        </p:nvPicPr>
        <p:blipFill>
          <a:blip r:embed="rId3">
            <a:alphaModFix/>
          </a:blip>
          <a:stretch>
            <a:fillRect/>
          </a:stretch>
        </p:blipFill>
        <p:spPr>
          <a:xfrm>
            <a:off x="152400" y="85838"/>
            <a:ext cx="6629400" cy="45146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18"/>
          <p:cNvPicPr preferRelativeResize="0"/>
          <p:nvPr/>
        </p:nvPicPr>
        <p:blipFill>
          <a:blip r:embed="rId3">
            <a:alphaModFix/>
          </a:blip>
          <a:stretch>
            <a:fillRect/>
          </a:stretch>
        </p:blipFill>
        <p:spPr>
          <a:xfrm>
            <a:off x="0" y="81140"/>
            <a:ext cx="6652988" cy="4524018"/>
          </a:xfrm>
          <a:prstGeom prst="rect">
            <a:avLst/>
          </a:prstGeom>
          <a:noFill/>
          <a:ln>
            <a:noFill/>
          </a:ln>
        </p:spPr>
      </p:pic>
      <p:pic>
        <p:nvPicPr>
          <p:cNvPr id="139" name="Google Shape;139;p18"/>
          <p:cNvPicPr preferRelativeResize="0"/>
          <p:nvPr/>
        </p:nvPicPr>
        <p:blipFill>
          <a:blip r:embed="rId4">
            <a:alphaModFix/>
          </a:blip>
          <a:stretch>
            <a:fillRect/>
          </a:stretch>
        </p:blipFill>
        <p:spPr>
          <a:xfrm>
            <a:off x="4304875" y="4525706"/>
            <a:ext cx="634098" cy="331856"/>
          </a:xfrm>
          <a:prstGeom prst="rect">
            <a:avLst/>
          </a:prstGeom>
          <a:noFill/>
          <a:ln>
            <a:noFill/>
          </a:ln>
        </p:spPr>
      </p:pic>
      <p:pic>
        <p:nvPicPr>
          <p:cNvPr id="140" name="Google Shape;140;p18"/>
          <p:cNvPicPr preferRelativeResize="0"/>
          <p:nvPr/>
        </p:nvPicPr>
        <p:blipFill>
          <a:blip r:embed="rId5">
            <a:alphaModFix/>
          </a:blip>
          <a:stretch>
            <a:fillRect/>
          </a:stretch>
        </p:blipFill>
        <p:spPr>
          <a:xfrm>
            <a:off x="3798350" y="4480789"/>
            <a:ext cx="475575" cy="421701"/>
          </a:xfrm>
          <a:prstGeom prst="rect">
            <a:avLst/>
          </a:prstGeom>
          <a:noFill/>
          <a:ln>
            <a:noFill/>
          </a:ln>
        </p:spPr>
      </p:pic>
      <p:pic>
        <p:nvPicPr>
          <p:cNvPr id="141" name="Google Shape;141;p18"/>
          <p:cNvPicPr preferRelativeResize="0"/>
          <p:nvPr/>
        </p:nvPicPr>
        <p:blipFill>
          <a:blip r:embed="rId6">
            <a:alphaModFix/>
          </a:blip>
          <a:stretch>
            <a:fillRect/>
          </a:stretch>
        </p:blipFill>
        <p:spPr>
          <a:xfrm>
            <a:off x="2652487" y="4525266"/>
            <a:ext cx="468319" cy="332743"/>
          </a:xfrm>
          <a:prstGeom prst="rect">
            <a:avLst/>
          </a:prstGeom>
          <a:noFill/>
          <a:ln>
            <a:noFill/>
          </a:ln>
        </p:spPr>
      </p:pic>
      <p:cxnSp>
        <p:nvCxnSpPr>
          <p:cNvPr id="142" name="Google Shape;142;p18"/>
          <p:cNvCxnSpPr/>
          <p:nvPr/>
        </p:nvCxnSpPr>
        <p:spPr>
          <a:xfrm rot="10800000">
            <a:off x="3591075" y="339900"/>
            <a:ext cx="0" cy="3486300"/>
          </a:xfrm>
          <a:prstGeom prst="straightConnector1">
            <a:avLst/>
          </a:prstGeom>
          <a:noFill/>
          <a:ln cap="flat" cmpd="sng" w="9525">
            <a:solidFill>
              <a:schemeClr val="dk2"/>
            </a:solidFill>
            <a:prstDash val="lgDash"/>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19"/>
          <p:cNvPicPr preferRelativeResize="0"/>
          <p:nvPr/>
        </p:nvPicPr>
        <p:blipFill>
          <a:blip r:embed="rId3">
            <a:alphaModFix/>
          </a:blip>
          <a:stretch>
            <a:fillRect/>
          </a:stretch>
        </p:blipFill>
        <p:spPr>
          <a:xfrm>
            <a:off x="0" y="81140"/>
            <a:ext cx="6652988" cy="4524018"/>
          </a:xfrm>
          <a:prstGeom prst="rect">
            <a:avLst/>
          </a:prstGeom>
          <a:noFill/>
          <a:ln>
            <a:noFill/>
          </a:ln>
        </p:spPr>
      </p:pic>
      <p:sp>
        <p:nvSpPr>
          <p:cNvPr id="149" name="Google Shape;149;p19"/>
          <p:cNvSpPr/>
          <p:nvPr/>
        </p:nvSpPr>
        <p:spPr>
          <a:xfrm rot="-1958898">
            <a:off x="74739" y="1379445"/>
            <a:ext cx="4146210" cy="1138179"/>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 name="Google Shape;150;p19"/>
          <p:cNvCxnSpPr/>
          <p:nvPr/>
        </p:nvCxnSpPr>
        <p:spPr>
          <a:xfrm rot="10800000">
            <a:off x="1887625" y="1330556"/>
            <a:ext cx="1695300" cy="517800"/>
          </a:xfrm>
          <a:prstGeom prst="straightConnector1">
            <a:avLst/>
          </a:prstGeom>
          <a:noFill/>
          <a:ln cap="flat" cmpd="sng" w="19050">
            <a:solidFill>
              <a:schemeClr val="accent2"/>
            </a:solidFill>
            <a:prstDash val="solid"/>
            <a:round/>
            <a:headEnd len="med" w="med" type="none"/>
            <a:tailEnd len="med" w="med" type="triangle"/>
          </a:ln>
        </p:spPr>
      </p:cxnSp>
      <p:cxnSp>
        <p:nvCxnSpPr>
          <p:cNvPr id="151" name="Google Shape;151;p19"/>
          <p:cNvCxnSpPr/>
          <p:nvPr/>
        </p:nvCxnSpPr>
        <p:spPr>
          <a:xfrm flipH="1" rot="10800000">
            <a:off x="3582925" y="450413"/>
            <a:ext cx="1043400" cy="1403700"/>
          </a:xfrm>
          <a:prstGeom prst="straightConnector1">
            <a:avLst/>
          </a:prstGeom>
          <a:noFill/>
          <a:ln cap="flat" cmpd="sng" w="19050">
            <a:solidFill>
              <a:schemeClr val="accent2"/>
            </a:solidFill>
            <a:prstDash val="solid"/>
            <a:round/>
            <a:headEnd len="med" w="med" type="none"/>
            <a:tailEnd len="med" w="med" type="triangle"/>
          </a:ln>
        </p:spPr>
      </p:cxnSp>
      <p:sp>
        <p:nvSpPr>
          <p:cNvPr id="152" name="Google Shape;152;p19"/>
          <p:cNvSpPr txBox="1"/>
          <p:nvPr/>
        </p:nvSpPr>
        <p:spPr>
          <a:xfrm>
            <a:off x="380125" y="1439981"/>
            <a:ext cx="1380900" cy="17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fr-FR">
                <a:solidFill>
                  <a:schemeClr val="accent2"/>
                </a:solidFill>
                <a:latin typeface="Calibri"/>
                <a:ea typeface="Calibri"/>
                <a:cs typeface="Calibri"/>
                <a:sym typeface="Calibri"/>
              </a:rPr>
              <a:t>Max Pitch</a:t>
            </a:r>
            <a:endParaRPr b="1">
              <a:solidFill>
                <a:schemeClr val="accent2"/>
              </a:solidFill>
              <a:latin typeface="Calibri"/>
              <a:ea typeface="Calibri"/>
              <a:cs typeface="Calibri"/>
              <a:sym typeface="Calibri"/>
            </a:endParaRPr>
          </a:p>
        </p:txBody>
      </p:sp>
      <p:cxnSp>
        <p:nvCxnSpPr>
          <p:cNvPr id="153" name="Google Shape;153;p19"/>
          <p:cNvCxnSpPr/>
          <p:nvPr/>
        </p:nvCxnSpPr>
        <p:spPr>
          <a:xfrm rot="10800000">
            <a:off x="1761025" y="1612556"/>
            <a:ext cx="1821900" cy="235800"/>
          </a:xfrm>
          <a:prstGeom prst="straightConnector1">
            <a:avLst/>
          </a:prstGeom>
          <a:noFill/>
          <a:ln cap="flat" cmpd="sng" w="19050">
            <a:solidFill>
              <a:schemeClr val="accent2"/>
            </a:solidFill>
            <a:prstDash val="solid"/>
            <a:round/>
            <a:headEnd len="med" w="med" type="none"/>
            <a:tailEnd len="med" w="med" type="triangle"/>
          </a:ln>
        </p:spPr>
      </p:cxnSp>
      <p:sp>
        <p:nvSpPr>
          <p:cNvPr id="154" name="Google Shape;154;p19"/>
          <p:cNvSpPr txBox="1"/>
          <p:nvPr/>
        </p:nvSpPr>
        <p:spPr>
          <a:xfrm>
            <a:off x="532525" y="1154231"/>
            <a:ext cx="1380900" cy="17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fr-FR">
                <a:solidFill>
                  <a:schemeClr val="accent2"/>
                </a:solidFill>
                <a:latin typeface="Calibri"/>
                <a:ea typeface="Calibri"/>
                <a:cs typeface="Calibri"/>
                <a:sym typeface="Calibri"/>
              </a:rPr>
              <a:t>Max Loudness</a:t>
            </a:r>
            <a:endParaRPr b="1">
              <a:solidFill>
                <a:schemeClr val="accent2"/>
              </a:solidFill>
              <a:latin typeface="Calibri"/>
              <a:ea typeface="Calibri"/>
              <a:cs typeface="Calibri"/>
              <a:sym typeface="Calibri"/>
            </a:endParaRPr>
          </a:p>
        </p:txBody>
      </p:sp>
      <p:sp>
        <p:nvSpPr>
          <p:cNvPr id="155" name="Google Shape;155;p19"/>
          <p:cNvSpPr txBox="1"/>
          <p:nvPr/>
        </p:nvSpPr>
        <p:spPr>
          <a:xfrm>
            <a:off x="4418725" y="239831"/>
            <a:ext cx="1380900" cy="17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fr-FR">
                <a:solidFill>
                  <a:schemeClr val="accent2"/>
                </a:solidFill>
                <a:latin typeface="Calibri"/>
                <a:ea typeface="Calibri"/>
                <a:cs typeface="Calibri"/>
                <a:sym typeface="Calibri"/>
              </a:rPr>
              <a:t>Min</a:t>
            </a:r>
            <a:r>
              <a:rPr b="1" lang="fr-FR">
                <a:solidFill>
                  <a:schemeClr val="accent2"/>
                </a:solidFill>
                <a:latin typeface="Calibri"/>
                <a:ea typeface="Calibri"/>
                <a:cs typeface="Calibri"/>
                <a:sym typeface="Calibri"/>
              </a:rPr>
              <a:t> Loudness</a:t>
            </a:r>
            <a:endParaRPr b="1">
              <a:solidFill>
                <a:schemeClr val="accent2"/>
              </a:solidFill>
              <a:latin typeface="Calibri"/>
              <a:ea typeface="Calibri"/>
              <a:cs typeface="Calibri"/>
              <a:sym typeface="Calibri"/>
            </a:endParaRPr>
          </a:p>
        </p:txBody>
      </p:sp>
      <p:grpSp>
        <p:nvGrpSpPr>
          <p:cNvPr id="156" name="Google Shape;156;p19"/>
          <p:cNvGrpSpPr/>
          <p:nvPr/>
        </p:nvGrpSpPr>
        <p:grpSpPr>
          <a:xfrm>
            <a:off x="143625" y="312974"/>
            <a:ext cx="1545300" cy="678019"/>
            <a:chOff x="677025" y="722099"/>
            <a:chExt cx="1545300" cy="904025"/>
          </a:xfrm>
        </p:grpSpPr>
        <p:pic>
          <p:nvPicPr>
            <p:cNvPr id="157" name="Google Shape;157;p19"/>
            <p:cNvPicPr preferRelativeResize="0"/>
            <p:nvPr/>
          </p:nvPicPr>
          <p:blipFill rotWithShape="1">
            <a:blip r:embed="rId4">
              <a:alphaModFix/>
            </a:blip>
            <a:srcRect b="0" l="28515" r="0" t="12625"/>
            <a:stretch/>
          </p:blipFill>
          <p:spPr>
            <a:xfrm flipH="1">
              <a:off x="1215401" y="722099"/>
              <a:ext cx="830224" cy="904025"/>
            </a:xfrm>
            <a:prstGeom prst="rect">
              <a:avLst/>
            </a:prstGeom>
            <a:noFill/>
            <a:ln>
              <a:noFill/>
            </a:ln>
          </p:spPr>
        </p:pic>
        <p:sp>
          <p:nvSpPr>
            <p:cNvPr id="158" name="Google Shape;158;p19"/>
            <p:cNvSpPr/>
            <p:nvPr/>
          </p:nvSpPr>
          <p:spPr>
            <a:xfrm>
              <a:off x="2045625" y="809425"/>
              <a:ext cx="176700" cy="2301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txBox="1"/>
            <p:nvPr/>
          </p:nvSpPr>
          <p:spPr>
            <a:xfrm>
              <a:off x="677025" y="1347642"/>
              <a:ext cx="1545300" cy="23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fr-FR" sz="1200">
                  <a:latin typeface="Calibri"/>
                  <a:ea typeface="Calibri"/>
                  <a:cs typeface="Calibri"/>
                  <a:sym typeface="Calibri"/>
                </a:rPr>
                <a:t>House sparrow</a:t>
              </a:r>
              <a:endParaRPr sz="1200">
                <a:latin typeface="Calibri"/>
                <a:ea typeface="Calibri"/>
                <a:cs typeface="Calibri"/>
                <a:sym typeface="Calibri"/>
              </a:endParaRPr>
            </a:p>
          </p:txBody>
        </p:sp>
      </p:grpSp>
      <p:sp>
        <p:nvSpPr>
          <p:cNvPr id="160" name="Google Shape;160;p19"/>
          <p:cNvSpPr/>
          <p:nvPr/>
        </p:nvSpPr>
        <p:spPr>
          <a:xfrm>
            <a:off x="1878625" y="489975"/>
            <a:ext cx="691200" cy="452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8151825" y="2127375"/>
            <a:ext cx="123900" cy="17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a:off x="6556950" y="1702069"/>
            <a:ext cx="203400" cy="17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 name="Google Shape;163;p19"/>
          <p:cNvCxnSpPr/>
          <p:nvPr/>
        </p:nvCxnSpPr>
        <p:spPr>
          <a:xfrm rot="10800000">
            <a:off x="3591075" y="339900"/>
            <a:ext cx="0" cy="3486300"/>
          </a:xfrm>
          <a:prstGeom prst="straightConnector1">
            <a:avLst/>
          </a:prstGeom>
          <a:noFill/>
          <a:ln cap="flat" cmpd="sng" w="9525">
            <a:solidFill>
              <a:schemeClr val="dk2"/>
            </a:solidFill>
            <a:prstDash val="lgDash"/>
            <a:round/>
            <a:headEnd len="med" w="med" type="none"/>
            <a:tailEnd len="med" w="med" type="none"/>
          </a:ln>
        </p:spPr>
      </p:cxnSp>
      <p:grpSp>
        <p:nvGrpSpPr>
          <p:cNvPr id="164" name="Google Shape;164;p19"/>
          <p:cNvGrpSpPr/>
          <p:nvPr/>
        </p:nvGrpSpPr>
        <p:grpSpPr>
          <a:xfrm>
            <a:off x="5065175" y="2801875"/>
            <a:ext cx="2333627" cy="1033599"/>
            <a:chOff x="5065175" y="2801875"/>
            <a:chExt cx="2333627" cy="1033599"/>
          </a:xfrm>
        </p:grpSpPr>
        <p:pic>
          <p:nvPicPr>
            <p:cNvPr id="165" name="Google Shape;165;p19"/>
            <p:cNvPicPr preferRelativeResize="0"/>
            <p:nvPr/>
          </p:nvPicPr>
          <p:blipFill rotWithShape="1">
            <a:blip r:embed="rId5">
              <a:alphaModFix/>
            </a:blip>
            <a:srcRect b="0" l="4232" r="17250" t="16763"/>
            <a:stretch/>
          </p:blipFill>
          <p:spPr>
            <a:xfrm flipH="1">
              <a:off x="5774750" y="2801875"/>
              <a:ext cx="1624053" cy="1033599"/>
            </a:xfrm>
            <a:prstGeom prst="rect">
              <a:avLst/>
            </a:prstGeom>
            <a:noFill/>
            <a:ln>
              <a:noFill/>
            </a:ln>
          </p:spPr>
        </p:pic>
        <p:sp>
          <p:nvSpPr>
            <p:cNvPr id="166" name="Google Shape;166;p19"/>
            <p:cNvSpPr txBox="1"/>
            <p:nvPr/>
          </p:nvSpPr>
          <p:spPr>
            <a:xfrm>
              <a:off x="6353325" y="2847806"/>
              <a:ext cx="9420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200">
                  <a:latin typeface="Calibri"/>
                  <a:ea typeface="Calibri"/>
                  <a:cs typeface="Calibri"/>
                  <a:sym typeface="Calibri"/>
                </a:rPr>
                <a:t>Dove</a:t>
              </a:r>
              <a:endParaRPr sz="1200">
                <a:latin typeface="Calibri"/>
                <a:ea typeface="Calibri"/>
                <a:cs typeface="Calibri"/>
                <a:sym typeface="Calibri"/>
              </a:endParaRPr>
            </a:p>
          </p:txBody>
        </p:sp>
        <p:sp>
          <p:nvSpPr>
            <p:cNvPr id="167" name="Google Shape;167;p19"/>
            <p:cNvSpPr/>
            <p:nvPr/>
          </p:nvSpPr>
          <p:spPr>
            <a:xfrm>
              <a:off x="5065175" y="3359794"/>
              <a:ext cx="176700" cy="1725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8" name="Google Shape;168;p19"/>
          <p:cNvPicPr preferRelativeResize="0"/>
          <p:nvPr/>
        </p:nvPicPr>
        <p:blipFill>
          <a:blip r:embed="rId6">
            <a:alphaModFix/>
          </a:blip>
          <a:stretch>
            <a:fillRect/>
          </a:stretch>
        </p:blipFill>
        <p:spPr>
          <a:xfrm>
            <a:off x="4304875" y="4525706"/>
            <a:ext cx="634098" cy="331856"/>
          </a:xfrm>
          <a:prstGeom prst="rect">
            <a:avLst/>
          </a:prstGeom>
          <a:noFill/>
          <a:ln>
            <a:noFill/>
          </a:ln>
        </p:spPr>
      </p:pic>
      <p:pic>
        <p:nvPicPr>
          <p:cNvPr id="169" name="Google Shape;169;p19"/>
          <p:cNvPicPr preferRelativeResize="0"/>
          <p:nvPr/>
        </p:nvPicPr>
        <p:blipFill>
          <a:blip r:embed="rId7">
            <a:alphaModFix/>
          </a:blip>
          <a:stretch>
            <a:fillRect/>
          </a:stretch>
        </p:blipFill>
        <p:spPr>
          <a:xfrm>
            <a:off x="3798350" y="4480789"/>
            <a:ext cx="475575" cy="421701"/>
          </a:xfrm>
          <a:prstGeom prst="rect">
            <a:avLst/>
          </a:prstGeom>
          <a:noFill/>
          <a:ln>
            <a:noFill/>
          </a:ln>
        </p:spPr>
      </p:pic>
      <p:pic>
        <p:nvPicPr>
          <p:cNvPr id="170" name="Google Shape;170;p19"/>
          <p:cNvPicPr preferRelativeResize="0"/>
          <p:nvPr/>
        </p:nvPicPr>
        <p:blipFill>
          <a:blip r:embed="rId8">
            <a:alphaModFix/>
          </a:blip>
          <a:stretch>
            <a:fillRect/>
          </a:stretch>
        </p:blipFill>
        <p:spPr>
          <a:xfrm>
            <a:off x="2652487" y="4525266"/>
            <a:ext cx="468319" cy="3327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0"/>
          <p:cNvPicPr preferRelativeResize="0"/>
          <p:nvPr/>
        </p:nvPicPr>
        <p:blipFill>
          <a:blip r:embed="rId3">
            <a:alphaModFix/>
          </a:blip>
          <a:stretch>
            <a:fillRect/>
          </a:stretch>
        </p:blipFill>
        <p:spPr>
          <a:xfrm>
            <a:off x="771760" y="5"/>
            <a:ext cx="7600463" cy="4966675"/>
          </a:xfrm>
          <a:prstGeom prst="rect">
            <a:avLst/>
          </a:prstGeom>
          <a:noFill/>
          <a:ln>
            <a:noFill/>
          </a:ln>
        </p:spPr>
      </p:pic>
      <p:pic>
        <p:nvPicPr>
          <p:cNvPr id="177" name="Google Shape;177;p20"/>
          <p:cNvPicPr preferRelativeResize="0"/>
          <p:nvPr/>
        </p:nvPicPr>
        <p:blipFill>
          <a:blip r:embed="rId4">
            <a:alphaModFix/>
          </a:blip>
          <a:stretch>
            <a:fillRect/>
          </a:stretch>
        </p:blipFill>
        <p:spPr>
          <a:xfrm>
            <a:off x="699825" y="-11"/>
            <a:ext cx="7600481" cy="4966679"/>
          </a:xfrm>
          <a:prstGeom prst="rect">
            <a:avLst/>
          </a:prstGeom>
          <a:noFill/>
          <a:ln>
            <a:noFill/>
          </a:ln>
        </p:spPr>
      </p:pic>
      <p:pic>
        <p:nvPicPr>
          <p:cNvPr id="178" name="Google Shape;178;p20"/>
          <p:cNvPicPr preferRelativeResize="0"/>
          <p:nvPr/>
        </p:nvPicPr>
        <p:blipFill>
          <a:blip r:embed="rId5">
            <a:alphaModFix/>
          </a:blip>
          <a:stretch>
            <a:fillRect/>
          </a:stretch>
        </p:blipFill>
        <p:spPr>
          <a:xfrm>
            <a:off x="699835" y="-1"/>
            <a:ext cx="7600463" cy="4966669"/>
          </a:xfrm>
          <a:prstGeom prst="rect">
            <a:avLst/>
          </a:prstGeom>
          <a:noFill/>
          <a:ln>
            <a:noFill/>
          </a:ln>
        </p:spPr>
      </p:pic>
      <p:pic>
        <p:nvPicPr>
          <p:cNvPr id="179" name="Google Shape;179;p20"/>
          <p:cNvPicPr preferRelativeResize="0"/>
          <p:nvPr/>
        </p:nvPicPr>
        <p:blipFill rotWithShape="1">
          <a:blip r:embed="rId6">
            <a:alphaModFix/>
          </a:blip>
          <a:srcRect b="0" l="15618" r="0" t="0"/>
          <a:stretch/>
        </p:blipFill>
        <p:spPr>
          <a:xfrm>
            <a:off x="1888455" y="7"/>
            <a:ext cx="6413472" cy="4966662"/>
          </a:xfrm>
          <a:prstGeom prst="rect">
            <a:avLst/>
          </a:prstGeom>
          <a:noFill/>
          <a:ln>
            <a:noFill/>
          </a:ln>
        </p:spPr>
      </p:pic>
      <p:pic>
        <p:nvPicPr>
          <p:cNvPr id="180" name="Google Shape;180;p20"/>
          <p:cNvPicPr preferRelativeResize="0"/>
          <p:nvPr/>
        </p:nvPicPr>
        <p:blipFill rotWithShape="1">
          <a:blip r:embed="rId7">
            <a:alphaModFix/>
          </a:blip>
          <a:srcRect b="0" l="14133" r="1485" t="0"/>
          <a:stretch/>
        </p:blipFill>
        <p:spPr>
          <a:xfrm>
            <a:off x="1769781" y="7"/>
            <a:ext cx="6413472" cy="4966662"/>
          </a:xfrm>
          <a:prstGeom prst="rect">
            <a:avLst/>
          </a:prstGeom>
          <a:noFill/>
          <a:ln>
            <a:noFill/>
          </a:ln>
        </p:spPr>
      </p:pic>
      <p:pic>
        <p:nvPicPr>
          <p:cNvPr id="181" name="Google Shape;181;p20"/>
          <p:cNvPicPr preferRelativeResize="0"/>
          <p:nvPr/>
        </p:nvPicPr>
        <p:blipFill>
          <a:blip r:embed="rId8">
            <a:alphaModFix/>
          </a:blip>
          <a:stretch>
            <a:fillRect/>
          </a:stretch>
        </p:blipFill>
        <p:spPr>
          <a:xfrm>
            <a:off x="699943" y="93"/>
            <a:ext cx="7600206" cy="4966500"/>
          </a:xfrm>
          <a:prstGeom prst="rect">
            <a:avLst/>
          </a:prstGeom>
          <a:noFill/>
          <a:ln>
            <a:noFill/>
          </a:ln>
        </p:spPr>
      </p:pic>
      <p:grpSp>
        <p:nvGrpSpPr>
          <p:cNvPr id="182" name="Google Shape;182;p20"/>
          <p:cNvGrpSpPr/>
          <p:nvPr/>
        </p:nvGrpSpPr>
        <p:grpSpPr>
          <a:xfrm>
            <a:off x="6958028" y="1933290"/>
            <a:ext cx="1037296" cy="1002665"/>
            <a:chOff x="7895925" y="2424173"/>
            <a:chExt cx="1247950" cy="1257261"/>
          </a:xfrm>
        </p:grpSpPr>
        <p:pic>
          <p:nvPicPr>
            <p:cNvPr id="183" name="Google Shape;183;p20"/>
            <p:cNvPicPr preferRelativeResize="0"/>
            <p:nvPr/>
          </p:nvPicPr>
          <p:blipFill>
            <a:blip r:embed="rId9">
              <a:alphaModFix/>
            </a:blip>
            <a:stretch>
              <a:fillRect/>
            </a:stretch>
          </p:blipFill>
          <p:spPr>
            <a:xfrm>
              <a:off x="7895925" y="2424173"/>
              <a:ext cx="1124650" cy="1257261"/>
            </a:xfrm>
            <a:prstGeom prst="rect">
              <a:avLst/>
            </a:prstGeom>
            <a:noFill/>
            <a:ln>
              <a:noFill/>
            </a:ln>
          </p:spPr>
        </p:pic>
        <p:sp>
          <p:nvSpPr>
            <p:cNvPr id="184" name="Google Shape;184;p20"/>
            <p:cNvSpPr txBox="1"/>
            <p:nvPr/>
          </p:nvSpPr>
          <p:spPr>
            <a:xfrm>
              <a:off x="8321275" y="2425526"/>
              <a:ext cx="822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Goose</a:t>
              </a:r>
              <a:endParaRPr b="1">
                <a:latin typeface="Calibri"/>
                <a:ea typeface="Calibri"/>
                <a:cs typeface="Calibri"/>
                <a:sym typeface="Calibri"/>
              </a:endParaRPr>
            </a:p>
          </p:txBody>
        </p:sp>
      </p:grpSp>
      <p:grpSp>
        <p:nvGrpSpPr>
          <p:cNvPr id="185" name="Google Shape;185;p20"/>
          <p:cNvGrpSpPr/>
          <p:nvPr/>
        </p:nvGrpSpPr>
        <p:grpSpPr>
          <a:xfrm>
            <a:off x="8106317" y="1628225"/>
            <a:ext cx="934809" cy="1030825"/>
            <a:chOff x="6887117" y="1399625"/>
            <a:chExt cx="934809" cy="1030825"/>
          </a:xfrm>
        </p:grpSpPr>
        <p:pic>
          <p:nvPicPr>
            <p:cNvPr id="186" name="Google Shape;186;p20"/>
            <p:cNvPicPr preferRelativeResize="0"/>
            <p:nvPr/>
          </p:nvPicPr>
          <p:blipFill>
            <a:blip r:embed="rId10">
              <a:alphaModFix/>
            </a:blip>
            <a:stretch>
              <a:fillRect/>
            </a:stretch>
          </p:blipFill>
          <p:spPr>
            <a:xfrm flipH="1">
              <a:off x="6887117" y="1399625"/>
              <a:ext cx="934809" cy="896923"/>
            </a:xfrm>
            <a:prstGeom prst="rect">
              <a:avLst/>
            </a:prstGeom>
            <a:noFill/>
            <a:ln>
              <a:noFill/>
            </a:ln>
          </p:spPr>
        </p:pic>
        <p:sp>
          <p:nvSpPr>
            <p:cNvPr id="187" name="Google Shape;187;p20"/>
            <p:cNvSpPr txBox="1"/>
            <p:nvPr/>
          </p:nvSpPr>
          <p:spPr>
            <a:xfrm>
              <a:off x="6933925" y="2258850"/>
              <a:ext cx="811800" cy="1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Chicken</a:t>
              </a:r>
              <a:endParaRPr b="1">
                <a:latin typeface="Calibri"/>
                <a:ea typeface="Calibri"/>
                <a:cs typeface="Calibri"/>
                <a:sym typeface="Calibri"/>
              </a:endParaRPr>
            </a:p>
          </p:txBody>
        </p:sp>
      </p:grpSp>
      <p:grpSp>
        <p:nvGrpSpPr>
          <p:cNvPr id="188" name="Google Shape;188;p20"/>
          <p:cNvGrpSpPr/>
          <p:nvPr/>
        </p:nvGrpSpPr>
        <p:grpSpPr>
          <a:xfrm>
            <a:off x="6573166" y="1073746"/>
            <a:ext cx="1387281" cy="896985"/>
            <a:chOff x="7155987" y="324407"/>
            <a:chExt cx="1988078" cy="1322792"/>
          </a:xfrm>
        </p:grpSpPr>
        <p:pic>
          <p:nvPicPr>
            <p:cNvPr id="189" name="Google Shape;189;p20"/>
            <p:cNvPicPr preferRelativeResize="0"/>
            <p:nvPr/>
          </p:nvPicPr>
          <p:blipFill>
            <a:blip r:embed="rId11">
              <a:alphaModFix/>
            </a:blip>
            <a:stretch>
              <a:fillRect/>
            </a:stretch>
          </p:blipFill>
          <p:spPr>
            <a:xfrm>
              <a:off x="7155987" y="324419"/>
              <a:ext cx="1988078" cy="1322780"/>
            </a:xfrm>
            <a:prstGeom prst="rect">
              <a:avLst/>
            </a:prstGeom>
            <a:noFill/>
            <a:ln>
              <a:noFill/>
            </a:ln>
          </p:spPr>
        </p:pic>
        <p:sp>
          <p:nvSpPr>
            <p:cNvPr id="190" name="Google Shape;190;p20"/>
            <p:cNvSpPr txBox="1"/>
            <p:nvPr/>
          </p:nvSpPr>
          <p:spPr>
            <a:xfrm>
              <a:off x="8121664" y="324407"/>
              <a:ext cx="1022400" cy="2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Pigeon</a:t>
              </a:r>
              <a:endParaRPr b="1">
                <a:latin typeface="Calibri"/>
                <a:ea typeface="Calibri"/>
                <a:cs typeface="Calibri"/>
                <a:sym typeface="Calibri"/>
              </a:endParaRPr>
            </a:p>
          </p:txBody>
        </p:sp>
      </p:grpSp>
      <p:grpSp>
        <p:nvGrpSpPr>
          <p:cNvPr id="191" name="Google Shape;191;p20"/>
          <p:cNvGrpSpPr/>
          <p:nvPr/>
        </p:nvGrpSpPr>
        <p:grpSpPr>
          <a:xfrm>
            <a:off x="5840359" y="60941"/>
            <a:ext cx="1220781" cy="1209149"/>
            <a:chOff x="6092801" y="150"/>
            <a:chExt cx="1468697" cy="1516174"/>
          </a:xfrm>
        </p:grpSpPr>
        <p:pic>
          <p:nvPicPr>
            <p:cNvPr id="192" name="Google Shape;192;p20"/>
            <p:cNvPicPr preferRelativeResize="0"/>
            <p:nvPr/>
          </p:nvPicPr>
          <p:blipFill>
            <a:blip r:embed="rId12">
              <a:alphaModFix/>
            </a:blip>
            <a:stretch>
              <a:fillRect/>
            </a:stretch>
          </p:blipFill>
          <p:spPr>
            <a:xfrm>
              <a:off x="6803425" y="150"/>
              <a:ext cx="758072" cy="1516174"/>
            </a:xfrm>
            <a:prstGeom prst="rect">
              <a:avLst/>
            </a:prstGeom>
            <a:noFill/>
            <a:ln>
              <a:noFill/>
            </a:ln>
          </p:spPr>
        </p:pic>
        <p:sp>
          <p:nvSpPr>
            <p:cNvPr id="193" name="Google Shape;193;p20"/>
            <p:cNvSpPr txBox="1"/>
            <p:nvPr/>
          </p:nvSpPr>
          <p:spPr>
            <a:xfrm>
              <a:off x="6092801" y="324425"/>
              <a:ext cx="879900" cy="2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Egret</a:t>
              </a:r>
              <a:endParaRPr b="1">
                <a:latin typeface="Calibri"/>
                <a:ea typeface="Calibri"/>
                <a:cs typeface="Calibri"/>
                <a:sym typeface="Calibri"/>
              </a:endParaRPr>
            </a:p>
          </p:txBody>
        </p:sp>
      </p:grpSp>
      <p:grpSp>
        <p:nvGrpSpPr>
          <p:cNvPr id="194" name="Google Shape;194;p20"/>
          <p:cNvGrpSpPr/>
          <p:nvPr/>
        </p:nvGrpSpPr>
        <p:grpSpPr>
          <a:xfrm>
            <a:off x="2384931" y="258754"/>
            <a:ext cx="944170" cy="646752"/>
            <a:chOff x="2027425" y="324425"/>
            <a:chExt cx="1135912" cy="810975"/>
          </a:xfrm>
        </p:grpSpPr>
        <p:pic>
          <p:nvPicPr>
            <p:cNvPr id="195" name="Google Shape;195;p20"/>
            <p:cNvPicPr preferRelativeResize="0"/>
            <p:nvPr/>
          </p:nvPicPr>
          <p:blipFill rotWithShape="1">
            <a:blip r:embed="rId13">
              <a:alphaModFix/>
            </a:blip>
            <a:srcRect b="7668" l="0" r="0" t="8248"/>
            <a:stretch/>
          </p:blipFill>
          <p:spPr>
            <a:xfrm>
              <a:off x="2198738" y="324425"/>
              <a:ext cx="964600" cy="810975"/>
            </a:xfrm>
            <a:prstGeom prst="rect">
              <a:avLst/>
            </a:prstGeom>
            <a:noFill/>
            <a:ln>
              <a:noFill/>
            </a:ln>
          </p:spPr>
        </p:pic>
        <p:sp>
          <p:nvSpPr>
            <p:cNvPr id="196" name="Google Shape;196;p20"/>
            <p:cNvSpPr txBox="1"/>
            <p:nvPr/>
          </p:nvSpPr>
          <p:spPr>
            <a:xfrm>
              <a:off x="2027425" y="405475"/>
              <a:ext cx="8814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Grebe</a:t>
              </a:r>
              <a:endParaRPr b="1">
                <a:latin typeface="Calibri"/>
                <a:ea typeface="Calibri"/>
                <a:cs typeface="Calibri"/>
                <a:sym typeface="Calibri"/>
              </a:endParaRPr>
            </a:p>
          </p:txBody>
        </p:sp>
      </p:grpSp>
      <p:grpSp>
        <p:nvGrpSpPr>
          <p:cNvPr id="197" name="Google Shape;197;p20"/>
          <p:cNvGrpSpPr/>
          <p:nvPr/>
        </p:nvGrpSpPr>
        <p:grpSpPr>
          <a:xfrm>
            <a:off x="699835" y="38"/>
            <a:ext cx="1187079" cy="1284374"/>
            <a:chOff x="-1" y="0"/>
            <a:chExt cx="1428151" cy="1610500"/>
          </a:xfrm>
        </p:grpSpPr>
        <p:pic>
          <p:nvPicPr>
            <p:cNvPr id="198" name="Google Shape;198;p20"/>
            <p:cNvPicPr preferRelativeResize="0"/>
            <p:nvPr/>
          </p:nvPicPr>
          <p:blipFill rotWithShape="1">
            <a:blip r:embed="rId14">
              <a:alphaModFix/>
            </a:blip>
            <a:srcRect b="0" l="0" r="13509" t="0"/>
            <a:stretch/>
          </p:blipFill>
          <p:spPr>
            <a:xfrm>
              <a:off x="-1" y="0"/>
              <a:ext cx="1190625" cy="1610500"/>
            </a:xfrm>
            <a:prstGeom prst="rect">
              <a:avLst/>
            </a:prstGeom>
            <a:noFill/>
            <a:ln>
              <a:noFill/>
            </a:ln>
          </p:spPr>
        </p:pic>
        <p:sp>
          <p:nvSpPr>
            <p:cNvPr id="199" name="Google Shape;199;p20"/>
            <p:cNvSpPr txBox="1"/>
            <p:nvPr/>
          </p:nvSpPr>
          <p:spPr>
            <a:xfrm>
              <a:off x="793350" y="158675"/>
              <a:ext cx="634800" cy="2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Crane</a:t>
              </a:r>
              <a:endParaRPr b="1">
                <a:latin typeface="Calibri"/>
                <a:ea typeface="Calibri"/>
                <a:cs typeface="Calibri"/>
                <a:sym typeface="Calibri"/>
              </a:endParaRPr>
            </a:p>
          </p:txBody>
        </p:sp>
      </p:grpSp>
      <p:grpSp>
        <p:nvGrpSpPr>
          <p:cNvPr id="200" name="Google Shape;200;p20"/>
          <p:cNvGrpSpPr/>
          <p:nvPr/>
        </p:nvGrpSpPr>
        <p:grpSpPr>
          <a:xfrm>
            <a:off x="90329" y="2071354"/>
            <a:ext cx="1186781" cy="726483"/>
            <a:chOff x="233" y="2597325"/>
            <a:chExt cx="1427792" cy="910950"/>
          </a:xfrm>
        </p:grpSpPr>
        <p:pic>
          <p:nvPicPr>
            <p:cNvPr id="201" name="Google Shape;201;p20"/>
            <p:cNvPicPr preferRelativeResize="0"/>
            <p:nvPr/>
          </p:nvPicPr>
          <p:blipFill rotWithShape="1">
            <a:blip r:embed="rId15">
              <a:alphaModFix/>
            </a:blip>
            <a:srcRect b="0" l="24425" r="21925" t="0"/>
            <a:stretch/>
          </p:blipFill>
          <p:spPr>
            <a:xfrm flipH="1">
              <a:off x="233" y="2597325"/>
              <a:ext cx="733089" cy="910950"/>
            </a:xfrm>
            <a:prstGeom prst="rect">
              <a:avLst/>
            </a:prstGeom>
            <a:noFill/>
            <a:ln>
              <a:noFill/>
            </a:ln>
          </p:spPr>
        </p:pic>
        <p:sp>
          <p:nvSpPr>
            <p:cNvPr id="202" name="Google Shape;202;p20"/>
            <p:cNvSpPr txBox="1"/>
            <p:nvPr/>
          </p:nvSpPr>
          <p:spPr>
            <a:xfrm>
              <a:off x="493525" y="2786825"/>
              <a:ext cx="934500" cy="2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Cuckoo</a:t>
              </a:r>
              <a:endParaRPr b="1">
                <a:latin typeface="Calibri"/>
                <a:ea typeface="Calibri"/>
                <a:cs typeface="Calibri"/>
                <a:sym typeface="Calibri"/>
              </a:endParaRPr>
            </a:p>
          </p:txBody>
        </p:sp>
      </p:grpSp>
      <p:grpSp>
        <p:nvGrpSpPr>
          <p:cNvPr id="203" name="Google Shape;203;p20"/>
          <p:cNvGrpSpPr/>
          <p:nvPr/>
        </p:nvGrpSpPr>
        <p:grpSpPr>
          <a:xfrm>
            <a:off x="36188" y="2771955"/>
            <a:ext cx="1038747" cy="1209149"/>
            <a:chOff x="5241" y="3296775"/>
            <a:chExt cx="1249696" cy="1516174"/>
          </a:xfrm>
        </p:grpSpPr>
        <p:pic>
          <p:nvPicPr>
            <p:cNvPr id="204" name="Google Shape;204;p20"/>
            <p:cNvPicPr preferRelativeResize="0"/>
            <p:nvPr/>
          </p:nvPicPr>
          <p:blipFill rotWithShape="1">
            <a:blip r:embed="rId16">
              <a:alphaModFix/>
            </a:blip>
            <a:srcRect b="7876" l="0" r="0" t="0"/>
            <a:stretch/>
          </p:blipFill>
          <p:spPr>
            <a:xfrm>
              <a:off x="130275" y="3296775"/>
              <a:ext cx="1124662" cy="1516174"/>
            </a:xfrm>
            <a:prstGeom prst="rect">
              <a:avLst/>
            </a:prstGeom>
            <a:noFill/>
            <a:ln>
              <a:noFill/>
            </a:ln>
          </p:spPr>
        </p:pic>
        <p:sp>
          <p:nvSpPr>
            <p:cNvPr id="205" name="Google Shape;205;p20"/>
            <p:cNvSpPr txBox="1"/>
            <p:nvPr/>
          </p:nvSpPr>
          <p:spPr>
            <a:xfrm>
              <a:off x="5241" y="4554886"/>
              <a:ext cx="10080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Eagle</a:t>
              </a:r>
              <a:endParaRPr b="1">
                <a:latin typeface="Calibri"/>
                <a:ea typeface="Calibri"/>
                <a:cs typeface="Calibri"/>
                <a:sym typeface="Calibri"/>
              </a:endParaRPr>
            </a:p>
          </p:txBody>
        </p:sp>
      </p:grpSp>
      <p:grpSp>
        <p:nvGrpSpPr>
          <p:cNvPr id="206" name="Google Shape;206;p20"/>
          <p:cNvGrpSpPr/>
          <p:nvPr/>
        </p:nvGrpSpPr>
        <p:grpSpPr>
          <a:xfrm>
            <a:off x="634477" y="2440300"/>
            <a:ext cx="1806730" cy="497937"/>
            <a:chOff x="-121190" y="3120361"/>
            <a:chExt cx="2173640" cy="624373"/>
          </a:xfrm>
        </p:grpSpPr>
        <p:pic>
          <p:nvPicPr>
            <p:cNvPr id="207" name="Google Shape;207;p20"/>
            <p:cNvPicPr preferRelativeResize="0"/>
            <p:nvPr/>
          </p:nvPicPr>
          <p:blipFill>
            <a:blip r:embed="rId17">
              <a:alphaModFix/>
            </a:blip>
            <a:stretch>
              <a:fillRect/>
            </a:stretch>
          </p:blipFill>
          <p:spPr>
            <a:xfrm>
              <a:off x="1428025" y="3301075"/>
              <a:ext cx="624425" cy="443658"/>
            </a:xfrm>
            <a:prstGeom prst="rect">
              <a:avLst/>
            </a:prstGeom>
            <a:noFill/>
            <a:ln>
              <a:noFill/>
            </a:ln>
          </p:spPr>
        </p:pic>
        <p:sp>
          <p:nvSpPr>
            <p:cNvPr id="208" name="Google Shape;208;p20"/>
            <p:cNvSpPr txBox="1"/>
            <p:nvPr/>
          </p:nvSpPr>
          <p:spPr>
            <a:xfrm>
              <a:off x="-121190" y="3120361"/>
              <a:ext cx="17133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Hummingbirds</a:t>
              </a:r>
              <a:endParaRPr b="1">
                <a:latin typeface="Calibri"/>
                <a:ea typeface="Calibri"/>
                <a:cs typeface="Calibri"/>
                <a:sym typeface="Calibri"/>
              </a:endParaRPr>
            </a:p>
          </p:txBody>
        </p:sp>
      </p:grpSp>
      <p:grpSp>
        <p:nvGrpSpPr>
          <p:cNvPr id="209" name="Google Shape;209;p20"/>
          <p:cNvGrpSpPr/>
          <p:nvPr/>
        </p:nvGrpSpPr>
        <p:grpSpPr>
          <a:xfrm>
            <a:off x="2185141" y="4102544"/>
            <a:ext cx="1477795" cy="1402535"/>
            <a:chOff x="1425386" y="5049961"/>
            <a:chExt cx="1777906" cy="1758664"/>
          </a:xfrm>
        </p:grpSpPr>
        <p:pic>
          <p:nvPicPr>
            <p:cNvPr id="210" name="Google Shape;210;p20"/>
            <p:cNvPicPr preferRelativeResize="0"/>
            <p:nvPr/>
          </p:nvPicPr>
          <p:blipFill>
            <a:blip r:embed="rId18">
              <a:alphaModFix/>
            </a:blip>
            <a:stretch>
              <a:fillRect/>
            </a:stretch>
          </p:blipFill>
          <p:spPr>
            <a:xfrm flipH="1" rot="1680969">
              <a:off x="1612296" y="5317343"/>
              <a:ext cx="1404086" cy="1223899"/>
            </a:xfrm>
            <a:prstGeom prst="rect">
              <a:avLst/>
            </a:prstGeom>
            <a:noFill/>
            <a:ln>
              <a:noFill/>
            </a:ln>
          </p:spPr>
        </p:pic>
        <p:sp>
          <p:nvSpPr>
            <p:cNvPr id="211" name="Google Shape;211;p20"/>
            <p:cNvSpPr txBox="1"/>
            <p:nvPr/>
          </p:nvSpPr>
          <p:spPr>
            <a:xfrm>
              <a:off x="1618492" y="5312257"/>
              <a:ext cx="8850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Parrots</a:t>
              </a:r>
              <a:endParaRPr b="1">
                <a:latin typeface="Calibri"/>
                <a:ea typeface="Calibri"/>
                <a:cs typeface="Calibri"/>
                <a:sym typeface="Calibri"/>
              </a:endParaRPr>
            </a:p>
          </p:txBody>
        </p:sp>
      </p:grpSp>
      <p:grpSp>
        <p:nvGrpSpPr>
          <p:cNvPr id="212" name="Google Shape;212;p20"/>
          <p:cNvGrpSpPr/>
          <p:nvPr/>
        </p:nvGrpSpPr>
        <p:grpSpPr>
          <a:xfrm>
            <a:off x="76207" y="4060716"/>
            <a:ext cx="1652227" cy="1070711"/>
            <a:chOff x="511275" y="5193995"/>
            <a:chExt cx="2279877" cy="1678494"/>
          </a:xfrm>
        </p:grpSpPr>
        <p:pic>
          <p:nvPicPr>
            <p:cNvPr id="213" name="Google Shape;213;p20"/>
            <p:cNvPicPr preferRelativeResize="0"/>
            <p:nvPr/>
          </p:nvPicPr>
          <p:blipFill>
            <a:blip r:embed="rId19">
              <a:alphaModFix/>
            </a:blip>
            <a:stretch>
              <a:fillRect/>
            </a:stretch>
          </p:blipFill>
          <p:spPr>
            <a:xfrm>
              <a:off x="1030802" y="5193995"/>
              <a:ext cx="1760350" cy="1678494"/>
            </a:xfrm>
            <a:prstGeom prst="rect">
              <a:avLst/>
            </a:prstGeom>
            <a:noFill/>
            <a:ln>
              <a:noFill/>
            </a:ln>
          </p:spPr>
        </p:pic>
        <p:sp>
          <p:nvSpPr>
            <p:cNvPr id="214" name="Google Shape;214;p20"/>
            <p:cNvSpPr txBox="1"/>
            <p:nvPr/>
          </p:nvSpPr>
          <p:spPr>
            <a:xfrm>
              <a:off x="511275" y="6188025"/>
              <a:ext cx="9168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Falcon</a:t>
              </a:r>
              <a:endParaRPr b="1">
                <a:latin typeface="Calibri"/>
                <a:ea typeface="Calibri"/>
                <a:cs typeface="Calibri"/>
                <a:sym typeface="Calibri"/>
              </a:endParaRPr>
            </a:p>
          </p:txBody>
        </p:sp>
      </p:grpSp>
      <p:grpSp>
        <p:nvGrpSpPr>
          <p:cNvPr id="215" name="Google Shape;215;p20"/>
          <p:cNvGrpSpPr/>
          <p:nvPr/>
        </p:nvGrpSpPr>
        <p:grpSpPr>
          <a:xfrm>
            <a:off x="6876519" y="3400959"/>
            <a:ext cx="1652384" cy="1209149"/>
            <a:chOff x="7156050" y="5341825"/>
            <a:chExt cx="1987950" cy="1516175"/>
          </a:xfrm>
        </p:grpSpPr>
        <p:sp>
          <p:nvSpPr>
            <p:cNvPr id="216" name="Google Shape;216;p20"/>
            <p:cNvSpPr txBox="1"/>
            <p:nvPr/>
          </p:nvSpPr>
          <p:spPr>
            <a:xfrm>
              <a:off x="7686600" y="5341825"/>
              <a:ext cx="13221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Songbirds</a:t>
              </a:r>
              <a:endParaRPr b="1">
                <a:latin typeface="Calibri"/>
                <a:ea typeface="Calibri"/>
                <a:cs typeface="Calibri"/>
                <a:sym typeface="Calibri"/>
              </a:endParaRPr>
            </a:p>
          </p:txBody>
        </p:sp>
        <p:pic>
          <p:nvPicPr>
            <p:cNvPr id="217" name="Google Shape;217;p20"/>
            <p:cNvPicPr preferRelativeResize="0"/>
            <p:nvPr/>
          </p:nvPicPr>
          <p:blipFill>
            <a:blip r:embed="rId20">
              <a:alphaModFix/>
            </a:blip>
            <a:stretch>
              <a:fillRect/>
            </a:stretch>
          </p:blipFill>
          <p:spPr>
            <a:xfrm>
              <a:off x="7156050" y="5553400"/>
              <a:ext cx="1987950" cy="1304600"/>
            </a:xfrm>
            <a:prstGeom prst="rect">
              <a:avLst/>
            </a:prstGeom>
            <a:noFill/>
            <a:ln>
              <a:noFill/>
            </a:ln>
          </p:spPr>
        </p:pic>
      </p:grpSp>
      <p:grpSp>
        <p:nvGrpSpPr>
          <p:cNvPr id="218" name="Google Shape;218;p20"/>
          <p:cNvGrpSpPr/>
          <p:nvPr/>
        </p:nvGrpSpPr>
        <p:grpSpPr>
          <a:xfrm>
            <a:off x="1340151" y="3586651"/>
            <a:ext cx="1424188" cy="726600"/>
            <a:chOff x="561100" y="4691250"/>
            <a:chExt cx="2014125" cy="1103250"/>
          </a:xfrm>
        </p:grpSpPr>
        <p:pic>
          <p:nvPicPr>
            <p:cNvPr id="219" name="Google Shape;219;p20"/>
            <p:cNvPicPr preferRelativeResize="0"/>
            <p:nvPr/>
          </p:nvPicPr>
          <p:blipFill rotWithShape="1">
            <a:blip r:embed="rId21">
              <a:alphaModFix/>
            </a:blip>
            <a:srcRect b="0" l="22515" r="27137" t="0"/>
            <a:stretch/>
          </p:blipFill>
          <p:spPr>
            <a:xfrm flipH="1">
              <a:off x="1980074" y="4691250"/>
              <a:ext cx="595151" cy="1103250"/>
            </a:xfrm>
            <a:prstGeom prst="rect">
              <a:avLst/>
            </a:prstGeom>
            <a:noFill/>
            <a:ln>
              <a:noFill/>
            </a:ln>
          </p:spPr>
        </p:pic>
        <p:sp>
          <p:nvSpPr>
            <p:cNvPr id="220" name="Google Shape;220;p20"/>
            <p:cNvSpPr txBox="1"/>
            <p:nvPr/>
          </p:nvSpPr>
          <p:spPr>
            <a:xfrm>
              <a:off x="561100" y="5042144"/>
              <a:ext cx="1635900" cy="2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Woodpecker</a:t>
              </a:r>
              <a:endParaRPr b="1">
                <a:latin typeface="Calibri"/>
                <a:ea typeface="Calibri"/>
                <a:cs typeface="Calibri"/>
                <a:sym typeface="Calibri"/>
              </a:endParaRPr>
            </a:p>
          </p:txBody>
        </p:sp>
      </p:grpSp>
      <p:grpSp>
        <p:nvGrpSpPr>
          <p:cNvPr id="221" name="Google Shape;221;p20"/>
          <p:cNvGrpSpPr/>
          <p:nvPr/>
        </p:nvGrpSpPr>
        <p:grpSpPr>
          <a:xfrm>
            <a:off x="1298031" y="3074123"/>
            <a:ext cx="989572" cy="726456"/>
            <a:chOff x="199106" y="4338881"/>
            <a:chExt cx="1760491" cy="1355581"/>
          </a:xfrm>
        </p:grpSpPr>
        <p:pic>
          <p:nvPicPr>
            <p:cNvPr id="222" name="Google Shape;222;p20"/>
            <p:cNvPicPr preferRelativeResize="0"/>
            <p:nvPr/>
          </p:nvPicPr>
          <p:blipFill>
            <a:blip r:embed="rId22">
              <a:alphaModFix/>
            </a:blip>
            <a:stretch>
              <a:fillRect/>
            </a:stretch>
          </p:blipFill>
          <p:spPr>
            <a:xfrm flipH="1">
              <a:off x="199106" y="4338881"/>
              <a:ext cx="834200" cy="1355581"/>
            </a:xfrm>
            <a:prstGeom prst="rect">
              <a:avLst/>
            </a:prstGeom>
            <a:noFill/>
            <a:ln>
              <a:noFill/>
            </a:ln>
          </p:spPr>
        </p:pic>
        <p:sp>
          <p:nvSpPr>
            <p:cNvPr id="223" name="Google Shape;223;p20"/>
            <p:cNvSpPr txBox="1"/>
            <p:nvPr/>
          </p:nvSpPr>
          <p:spPr>
            <a:xfrm>
              <a:off x="926397" y="4354657"/>
              <a:ext cx="10332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Owl</a:t>
              </a:r>
              <a:endParaRPr b="1">
                <a:latin typeface="Calibri"/>
                <a:ea typeface="Calibri"/>
                <a:cs typeface="Calibri"/>
                <a:sym typeface="Calibri"/>
              </a:endParaRPr>
            </a:p>
          </p:txBody>
        </p:sp>
      </p:grpSp>
      <p:grpSp>
        <p:nvGrpSpPr>
          <p:cNvPr id="224" name="Google Shape;224;p20"/>
          <p:cNvGrpSpPr/>
          <p:nvPr/>
        </p:nvGrpSpPr>
        <p:grpSpPr>
          <a:xfrm>
            <a:off x="925361" y="1188464"/>
            <a:ext cx="1186787" cy="907466"/>
            <a:chOff x="271325" y="1490237"/>
            <a:chExt cx="1427800" cy="1137888"/>
          </a:xfrm>
        </p:grpSpPr>
        <p:pic>
          <p:nvPicPr>
            <p:cNvPr id="225" name="Google Shape;225;p20"/>
            <p:cNvPicPr preferRelativeResize="0"/>
            <p:nvPr/>
          </p:nvPicPr>
          <p:blipFill rotWithShape="1">
            <a:blip r:embed="rId23">
              <a:alphaModFix/>
            </a:blip>
            <a:srcRect b="11134" l="0" r="0" t="14983"/>
            <a:stretch/>
          </p:blipFill>
          <p:spPr>
            <a:xfrm>
              <a:off x="271325" y="1490237"/>
              <a:ext cx="1427800" cy="1137888"/>
            </a:xfrm>
            <a:prstGeom prst="rect">
              <a:avLst/>
            </a:prstGeom>
            <a:noFill/>
            <a:ln>
              <a:noFill/>
            </a:ln>
          </p:spPr>
        </p:pic>
        <p:sp>
          <p:nvSpPr>
            <p:cNvPr id="226" name="Google Shape;226;p20"/>
            <p:cNvSpPr txBox="1"/>
            <p:nvPr/>
          </p:nvSpPr>
          <p:spPr>
            <a:xfrm>
              <a:off x="517975" y="1490241"/>
              <a:ext cx="9345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Gull</a:t>
              </a:r>
              <a:endParaRPr b="1">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grpSp>
        <p:nvGrpSpPr>
          <p:cNvPr id="232" name="Google Shape;232;p21"/>
          <p:cNvGrpSpPr/>
          <p:nvPr/>
        </p:nvGrpSpPr>
        <p:grpSpPr>
          <a:xfrm>
            <a:off x="924668" y="28870"/>
            <a:ext cx="6535650" cy="4759021"/>
            <a:chOff x="1304400" y="257475"/>
            <a:chExt cx="7670950" cy="5836425"/>
          </a:xfrm>
        </p:grpSpPr>
        <p:pic>
          <p:nvPicPr>
            <p:cNvPr id="233" name="Google Shape;233;p21"/>
            <p:cNvPicPr preferRelativeResize="0"/>
            <p:nvPr/>
          </p:nvPicPr>
          <p:blipFill rotWithShape="1">
            <a:blip r:embed="rId3">
              <a:alphaModFix/>
            </a:blip>
            <a:srcRect b="0" l="7289" r="27213" t="0"/>
            <a:stretch/>
          </p:blipFill>
          <p:spPr>
            <a:xfrm>
              <a:off x="1304400" y="257475"/>
              <a:ext cx="5612900" cy="5836425"/>
            </a:xfrm>
            <a:prstGeom prst="rect">
              <a:avLst/>
            </a:prstGeom>
            <a:noFill/>
            <a:ln>
              <a:noFill/>
            </a:ln>
          </p:spPr>
        </p:pic>
        <p:pic>
          <p:nvPicPr>
            <p:cNvPr id="234" name="Google Shape;234;p21"/>
            <p:cNvPicPr preferRelativeResize="0"/>
            <p:nvPr/>
          </p:nvPicPr>
          <p:blipFill rotWithShape="1">
            <a:blip r:embed="rId4">
              <a:alphaModFix/>
            </a:blip>
            <a:srcRect b="33022" l="72622" r="6843" t="36510"/>
            <a:stretch/>
          </p:blipFill>
          <p:spPr>
            <a:xfrm>
              <a:off x="7097800" y="2131850"/>
              <a:ext cx="1877550" cy="1897300"/>
            </a:xfrm>
            <a:prstGeom prst="rect">
              <a:avLst/>
            </a:prstGeom>
            <a:noFill/>
            <a:ln>
              <a:noFill/>
            </a:ln>
          </p:spPr>
        </p:pic>
      </p:grpSp>
      <p:sp>
        <p:nvSpPr>
          <p:cNvPr id="235" name="Google Shape;235;p21"/>
          <p:cNvSpPr/>
          <p:nvPr/>
        </p:nvSpPr>
        <p:spPr>
          <a:xfrm>
            <a:off x="6175839" y="3992858"/>
            <a:ext cx="656700" cy="11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21"/>
          <p:cNvGrpSpPr/>
          <p:nvPr/>
        </p:nvGrpSpPr>
        <p:grpSpPr>
          <a:xfrm>
            <a:off x="850825" y="28870"/>
            <a:ext cx="6609497" cy="4636466"/>
            <a:chOff x="989125" y="257475"/>
            <a:chExt cx="7757625" cy="5686125"/>
          </a:xfrm>
        </p:grpSpPr>
        <p:grpSp>
          <p:nvGrpSpPr>
            <p:cNvPr id="237" name="Google Shape;237;p21"/>
            <p:cNvGrpSpPr/>
            <p:nvPr/>
          </p:nvGrpSpPr>
          <p:grpSpPr>
            <a:xfrm>
              <a:off x="989125" y="257475"/>
              <a:ext cx="7757625" cy="5686125"/>
              <a:chOff x="989125" y="257475"/>
              <a:chExt cx="7757625" cy="5686125"/>
            </a:xfrm>
          </p:grpSpPr>
          <p:grpSp>
            <p:nvGrpSpPr>
              <p:cNvPr id="238" name="Google Shape;238;p21"/>
              <p:cNvGrpSpPr/>
              <p:nvPr/>
            </p:nvGrpSpPr>
            <p:grpSpPr>
              <a:xfrm>
                <a:off x="989125" y="257475"/>
                <a:ext cx="7757625" cy="5686125"/>
                <a:chOff x="912925" y="1171875"/>
                <a:chExt cx="7757625" cy="5686125"/>
              </a:xfrm>
            </p:grpSpPr>
            <p:pic>
              <p:nvPicPr>
                <p:cNvPr id="239" name="Google Shape;239;p21"/>
                <p:cNvPicPr preferRelativeResize="0"/>
                <p:nvPr/>
              </p:nvPicPr>
              <p:blipFill rotWithShape="1">
                <a:blip r:embed="rId5">
                  <a:alphaModFix/>
                </a:blip>
                <a:srcRect b="3883" l="9613" r="26765" t="0"/>
                <a:stretch/>
              </p:blipFill>
              <p:spPr>
                <a:xfrm>
                  <a:off x="912925" y="1171875"/>
                  <a:ext cx="5610847" cy="5686125"/>
                </a:xfrm>
                <a:prstGeom prst="rect">
                  <a:avLst/>
                </a:prstGeom>
                <a:noFill/>
                <a:ln>
                  <a:noFill/>
                </a:ln>
              </p:spPr>
            </p:pic>
            <p:pic>
              <p:nvPicPr>
                <p:cNvPr id="240" name="Google Shape;240;p21"/>
                <p:cNvPicPr preferRelativeResize="0"/>
                <p:nvPr/>
              </p:nvPicPr>
              <p:blipFill rotWithShape="1">
                <a:blip r:embed="rId6">
                  <a:alphaModFix/>
                </a:blip>
                <a:srcRect b="5404" l="54024" r="31089" t="7977"/>
                <a:stretch/>
              </p:blipFill>
              <p:spPr>
                <a:xfrm>
                  <a:off x="6678571" y="1423677"/>
                  <a:ext cx="1552504" cy="5149529"/>
                </a:xfrm>
                <a:prstGeom prst="rect">
                  <a:avLst/>
                </a:prstGeom>
                <a:noFill/>
                <a:ln>
                  <a:noFill/>
                </a:ln>
              </p:spPr>
            </p:pic>
            <p:pic>
              <p:nvPicPr>
                <p:cNvPr id="241" name="Google Shape;241;p21"/>
                <p:cNvPicPr preferRelativeResize="0"/>
                <p:nvPr/>
              </p:nvPicPr>
              <p:blipFill rotWithShape="1">
                <a:blip r:embed="rId4">
                  <a:alphaModFix/>
                </a:blip>
                <a:srcRect b="33022" l="72622" r="6843" t="36510"/>
                <a:stretch/>
              </p:blipFill>
              <p:spPr>
                <a:xfrm>
                  <a:off x="6793000" y="3046250"/>
                  <a:ext cx="1877550" cy="1897300"/>
                </a:xfrm>
                <a:prstGeom prst="rect">
                  <a:avLst/>
                </a:prstGeom>
                <a:noFill/>
                <a:ln>
                  <a:noFill/>
                </a:ln>
              </p:spPr>
            </p:pic>
          </p:grpSp>
          <p:sp>
            <p:nvSpPr>
              <p:cNvPr id="242" name="Google Shape;242;p21"/>
              <p:cNvSpPr/>
              <p:nvPr/>
            </p:nvSpPr>
            <p:spPr>
              <a:xfrm>
                <a:off x="7253275" y="5124425"/>
                <a:ext cx="889500" cy="19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21"/>
            <p:cNvSpPr txBox="1"/>
            <p:nvPr/>
          </p:nvSpPr>
          <p:spPr>
            <a:xfrm>
              <a:off x="7157075" y="4949525"/>
              <a:ext cx="1524600" cy="1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Calibri"/>
                  <a:ea typeface="Calibri"/>
                  <a:cs typeface="Calibri"/>
                  <a:sym typeface="Calibri"/>
                </a:rPr>
                <a:t>Caprimulgiformes</a:t>
              </a:r>
              <a:endParaRPr>
                <a:latin typeface="Calibri"/>
                <a:ea typeface="Calibri"/>
                <a:cs typeface="Calibri"/>
                <a:sym typeface="Calibri"/>
              </a:endParaRPr>
            </a:p>
          </p:txBody>
        </p:sp>
      </p:grpSp>
      <p:sp>
        <p:nvSpPr>
          <p:cNvPr id="244" name="Google Shape;244;p21"/>
          <p:cNvSpPr/>
          <p:nvPr/>
        </p:nvSpPr>
        <p:spPr>
          <a:xfrm>
            <a:off x="6188001" y="3960528"/>
            <a:ext cx="656700" cy="156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5802850" y="3321599"/>
            <a:ext cx="1781700" cy="100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txBox="1"/>
          <p:nvPr/>
        </p:nvSpPr>
        <p:spPr>
          <a:xfrm>
            <a:off x="7530507" y="3403457"/>
            <a:ext cx="2272500" cy="324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FR" sz="1200"/>
              <a:t>(</a:t>
            </a:r>
            <a:r>
              <a:rPr lang="fr-FR" sz="1200"/>
              <a:t>Riede et al 2020)</a:t>
            </a:r>
            <a:endParaRPr sz="1200"/>
          </a:p>
        </p:txBody>
      </p:sp>
      <p:grpSp>
        <p:nvGrpSpPr>
          <p:cNvPr id="247" name="Google Shape;247;p21"/>
          <p:cNvGrpSpPr/>
          <p:nvPr/>
        </p:nvGrpSpPr>
        <p:grpSpPr>
          <a:xfrm>
            <a:off x="54676" y="2800061"/>
            <a:ext cx="6670286" cy="2211183"/>
            <a:chOff x="54676" y="2800061"/>
            <a:chExt cx="6670286" cy="2211183"/>
          </a:xfrm>
        </p:grpSpPr>
        <p:grpSp>
          <p:nvGrpSpPr>
            <p:cNvPr id="248" name="Google Shape;248;p21"/>
            <p:cNvGrpSpPr/>
            <p:nvPr/>
          </p:nvGrpSpPr>
          <p:grpSpPr>
            <a:xfrm>
              <a:off x="476525" y="4004975"/>
              <a:ext cx="1355895" cy="1006269"/>
              <a:chOff x="1785474" y="5694445"/>
              <a:chExt cx="1591426" cy="1234080"/>
            </a:xfrm>
          </p:grpSpPr>
          <p:pic>
            <p:nvPicPr>
              <p:cNvPr id="249" name="Google Shape;249;p21"/>
              <p:cNvPicPr preferRelativeResize="0"/>
              <p:nvPr/>
            </p:nvPicPr>
            <p:blipFill>
              <a:blip r:embed="rId7">
                <a:alphaModFix/>
              </a:blip>
              <a:stretch>
                <a:fillRect/>
              </a:stretch>
            </p:blipFill>
            <p:spPr>
              <a:xfrm flipH="1">
                <a:off x="1985175" y="5694450"/>
                <a:ext cx="1391725" cy="1234075"/>
              </a:xfrm>
              <a:prstGeom prst="rect">
                <a:avLst/>
              </a:prstGeom>
              <a:noFill/>
              <a:ln>
                <a:noFill/>
              </a:ln>
            </p:spPr>
          </p:pic>
          <p:sp>
            <p:nvSpPr>
              <p:cNvPr id="250" name="Google Shape;250;p21"/>
              <p:cNvSpPr txBox="1"/>
              <p:nvPr/>
            </p:nvSpPr>
            <p:spPr>
              <a:xfrm>
                <a:off x="1785474" y="5694445"/>
                <a:ext cx="9930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Parrots</a:t>
                </a:r>
                <a:endParaRPr b="1">
                  <a:latin typeface="Calibri"/>
                  <a:ea typeface="Calibri"/>
                  <a:cs typeface="Calibri"/>
                  <a:sym typeface="Calibri"/>
                </a:endParaRPr>
              </a:p>
            </p:txBody>
          </p:sp>
        </p:grpSp>
        <p:grpSp>
          <p:nvGrpSpPr>
            <p:cNvPr id="251" name="Google Shape;251;p21"/>
            <p:cNvGrpSpPr/>
            <p:nvPr/>
          </p:nvGrpSpPr>
          <p:grpSpPr>
            <a:xfrm>
              <a:off x="54676" y="2800061"/>
              <a:ext cx="1431616" cy="597733"/>
              <a:chOff x="271333" y="2775225"/>
              <a:chExt cx="1680300" cy="733054"/>
            </a:xfrm>
          </p:grpSpPr>
          <p:pic>
            <p:nvPicPr>
              <p:cNvPr id="252" name="Google Shape;252;p21"/>
              <p:cNvPicPr preferRelativeResize="0"/>
              <p:nvPr/>
            </p:nvPicPr>
            <p:blipFill>
              <a:blip r:embed="rId8">
                <a:alphaModFix/>
              </a:blip>
              <a:stretch>
                <a:fillRect/>
              </a:stretch>
            </p:blipFill>
            <p:spPr>
              <a:xfrm>
                <a:off x="581362" y="2775225"/>
                <a:ext cx="624425" cy="443658"/>
              </a:xfrm>
              <a:prstGeom prst="rect">
                <a:avLst/>
              </a:prstGeom>
              <a:noFill/>
              <a:ln>
                <a:noFill/>
              </a:ln>
            </p:spPr>
          </p:pic>
          <p:sp>
            <p:nvSpPr>
              <p:cNvPr id="253" name="Google Shape;253;p21"/>
              <p:cNvSpPr txBox="1"/>
              <p:nvPr/>
            </p:nvSpPr>
            <p:spPr>
              <a:xfrm>
                <a:off x="271333" y="3120379"/>
                <a:ext cx="16803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Hummingbirds</a:t>
                </a:r>
                <a:endParaRPr b="1">
                  <a:latin typeface="Calibri"/>
                  <a:ea typeface="Calibri"/>
                  <a:cs typeface="Calibri"/>
                  <a:sym typeface="Calibri"/>
                </a:endParaRPr>
              </a:p>
            </p:txBody>
          </p:sp>
        </p:grpSp>
        <p:grpSp>
          <p:nvGrpSpPr>
            <p:cNvPr id="254" name="Google Shape;254;p21"/>
            <p:cNvGrpSpPr/>
            <p:nvPr/>
          </p:nvGrpSpPr>
          <p:grpSpPr>
            <a:xfrm>
              <a:off x="5320448" y="3579150"/>
              <a:ext cx="1404514" cy="920901"/>
              <a:chOff x="7379488" y="5341811"/>
              <a:chExt cx="2059103" cy="1387527"/>
            </a:xfrm>
          </p:grpSpPr>
          <p:sp>
            <p:nvSpPr>
              <p:cNvPr id="255" name="Google Shape;255;p21"/>
              <p:cNvSpPr txBox="1"/>
              <p:nvPr/>
            </p:nvSpPr>
            <p:spPr>
              <a:xfrm>
                <a:off x="7686591" y="5341811"/>
                <a:ext cx="17520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Calibri"/>
                    <a:ea typeface="Calibri"/>
                    <a:cs typeface="Calibri"/>
                    <a:sym typeface="Calibri"/>
                  </a:rPr>
                  <a:t>Songbirds</a:t>
                </a:r>
                <a:endParaRPr b="1">
                  <a:latin typeface="Calibri"/>
                  <a:ea typeface="Calibri"/>
                  <a:cs typeface="Calibri"/>
                  <a:sym typeface="Calibri"/>
                </a:endParaRPr>
              </a:p>
            </p:txBody>
          </p:sp>
          <p:pic>
            <p:nvPicPr>
              <p:cNvPr id="256" name="Google Shape;256;p21"/>
              <p:cNvPicPr preferRelativeResize="0"/>
              <p:nvPr/>
            </p:nvPicPr>
            <p:blipFill>
              <a:blip r:embed="rId9">
                <a:alphaModFix/>
              </a:blip>
              <a:stretch>
                <a:fillRect/>
              </a:stretch>
            </p:blipFill>
            <p:spPr>
              <a:xfrm>
                <a:off x="7379488" y="5783013"/>
                <a:ext cx="1441983" cy="946324"/>
              </a:xfrm>
              <a:prstGeom prst="rect">
                <a:avLst/>
              </a:prstGeom>
              <a:noFill/>
              <a:ln>
                <a:noFill/>
              </a:ln>
            </p:spPr>
          </p:pic>
        </p:grpSp>
      </p:grpSp>
      <p:grpSp>
        <p:nvGrpSpPr>
          <p:cNvPr id="257" name="Google Shape;257;p21"/>
          <p:cNvGrpSpPr/>
          <p:nvPr/>
        </p:nvGrpSpPr>
        <p:grpSpPr>
          <a:xfrm>
            <a:off x="54675" y="1229298"/>
            <a:ext cx="1781700" cy="917075"/>
            <a:chOff x="54675" y="1229298"/>
            <a:chExt cx="1781700" cy="917075"/>
          </a:xfrm>
        </p:grpSpPr>
        <p:sp>
          <p:nvSpPr>
            <p:cNvPr id="258" name="Google Shape;258;p21"/>
            <p:cNvSpPr/>
            <p:nvPr/>
          </p:nvSpPr>
          <p:spPr>
            <a:xfrm rot="1000353">
              <a:off x="1235194" y="1464869"/>
              <a:ext cx="246774" cy="156605"/>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21"/>
            <p:cNvPicPr preferRelativeResize="0"/>
            <p:nvPr/>
          </p:nvPicPr>
          <p:blipFill rotWithShape="1">
            <a:blip r:embed="rId10">
              <a:alphaModFix/>
            </a:blip>
            <a:srcRect b="0" l="0" r="0" t="23983"/>
            <a:stretch/>
          </p:blipFill>
          <p:spPr>
            <a:xfrm flipH="1">
              <a:off x="54675" y="1229298"/>
              <a:ext cx="1781700" cy="91707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